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974A3-EB59-4759-B759-8E18A68CFE10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19D97-D4C2-44F9-975B-CF599952FF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62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19D97-D4C2-44F9-975B-CF599952FF5C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14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706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62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81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430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659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6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928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9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74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698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99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989D-10AC-48A7-854F-5C74491A2A13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7CC-F5D7-46E7-A568-1E2B49B67F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860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2400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sk-SK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Pred rozliatou milosťou sa nemožno ukryť</a:t>
            </a:r>
            <a:r>
              <a:rPr lang="sk-SK" sz="4800" dirty="0"/>
              <a:t/>
            </a:r>
            <a:br>
              <a:rPr lang="sk-SK" sz="4800" dirty="0"/>
            </a:br>
            <a:endParaRPr lang="sk-SK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sk-SK" dirty="0" smtClean="0"/>
          </a:p>
          <a:p>
            <a:r>
              <a:rPr lang="sk-SK" sz="5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Terézia Veľká v 24. a 25. kapitole </a:t>
            </a:r>
            <a:r>
              <a:rPr lang="sk-SK" sz="5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Knihy </a:t>
            </a:r>
            <a:r>
              <a:rPr lang="sk-SK" sz="5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života</a:t>
            </a:r>
          </a:p>
          <a:p>
            <a:r>
              <a:rPr lang="sk-SK" sz="4200" b="1" dirty="0">
                <a:solidFill>
                  <a:schemeClr val="tx1"/>
                </a:solidFill>
              </a:rPr>
              <a:t>Alžbeta Dufferová</a:t>
            </a:r>
          </a:p>
          <a:p>
            <a:r>
              <a:rPr lang="sk-SK" sz="4200" b="1" dirty="0"/>
              <a:t>Dom </a:t>
            </a:r>
            <a:r>
              <a:rPr lang="la-Latn" sz="4200" b="1" dirty="0" smtClean="0"/>
              <a:t>Quo Vadis </a:t>
            </a:r>
            <a:r>
              <a:rPr lang="sk-SK" sz="4200" b="1" dirty="0" smtClean="0"/>
              <a:t>v </a:t>
            </a:r>
            <a:r>
              <a:rPr lang="sk-SK" sz="4200" b="1" dirty="0"/>
              <a:t>Bratislave 18. januára 2017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451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Zámer P. Francisca </a:t>
            </a:r>
            <a:r>
              <a:rPr lang="es-ES" dirty="0" smtClean="0"/>
              <a:t>de Borja </a:t>
            </a:r>
            <a:r>
              <a:rPr lang="sk-SK" dirty="0" smtClean="0"/>
              <a:t>SJ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Chcel </a:t>
            </a:r>
            <a:r>
              <a:rPr lang="sk-SK" u="sng" dirty="0" smtClean="0"/>
              <a:t>vypočuť Teréziu</a:t>
            </a:r>
            <a:r>
              <a:rPr lang="sk-SK" dirty="0" smtClean="0"/>
              <a:t> </a:t>
            </a:r>
            <a:r>
              <a:rPr lang="sk-SK" dirty="0"/>
              <a:t>o modlitbe, ktorú mala. </a:t>
            </a:r>
            <a:endParaRPr lang="sk-SK" dirty="0" smtClean="0"/>
          </a:p>
          <a:p>
            <a:r>
              <a:rPr lang="sk-SK" dirty="0" smtClean="0"/>
              <a:t>Tá </a:t>
            </a:r>
            <a:r>
              <a:rPr lang="sk-SK" dirty="0"/>
              <a:t>mu </a:t>
            </a:r>
            <a:r>
              <a:rPr lang="sk-SK" u="sng" dirty="0"/>
              <a:t>dôverovala</a:t>
            </a:r>
            <a:r>
              <a:rPr lang="sk-SK" dirty="0"/>
              <a:t>, lebo si uvedomila čo všetko nechal pre Pána a ako mu to Pán splácal už v tomto živote. Potom, čo ju vypočul, povedal jej, že </a:t>
            </a:r>
            <a:r>
              <a:rPr lang="sk-SK" dirty="0" smtClean="0"/>
              <a:t>jej </a:t>
            </a:r>
            <a:r>
              <a:rPr lang="sk-SK" dirty="0" smtClean="0"/>
              <a:t>modlitba a čo má </a:t>
            </a:r>
            <a:r>
              <a:rPr lang="sk-SK" dirty="0"/>
              <a:t>je </a:t>
            </a:r>
            <a:r>
              <a:rPr lang="sk-SK" b="1" dirty="0"/>
              <a:t>dar Božieho ducha </a:t>
            </a:r>
            <a:r>
              <a:rPr lang="sk-SK" b="1" dirty="0" smtClean="0"/>
              <a:t>a</a:t>
            </a:r>
            <a:r>
              <a:rPr lang="sk-SK" b="1" dirty="0"/>
              <a:t> odporúčal jej, aby j</a:t>
            </a:r>
            <a:r>
              <a:rPr lang="sk-SK" b="1" dirty="0" smtClean="0"/>
              <a:t>u </a:t>
            </a:r>
            <a:r>
              <a:rPr lang="sk-SK" b="1" dirty="0"/>
              <a:t>vždy začínala niektorým z výjavov Umučenia Pána </a:t>
            </a:r>
            <a:r>
              <a:rPr lang="sk-SK" dirty="0"/>
              <a:t>a </a:t>
            </a:r>
            <a:endParaRPr lang="sk-SK" dirty="0" smtClean="0"/>
          </a:p>
          <a:p>
            <a:r>
              <a:rPr lang="sk-SK" u="sng" dirty="0" smtClean="0"/>
              <a:t>keby </a:t>
            </a:r>
            <a:r>
              <a:rPr lang="sk-SK" u="sng" dirty="0"/>
              <a:t>potom </a:t>
            </a:r>
            <a:r>
              <a:rPr lang="sk-SK" u="sng" dirty="0" smtClean="0"/>
              <a:t>Pán </a:t>
            </a:r>
            <a:r>
              <a:rPr lang="sk-SK" u="sng" dirty="0"/>
              <a:t>chcel povzniesť </a:t>
            </a:r>
            <a:r>
              <a:rPr lang="sk-SK" u="sng" dirty="0" smtClean="0"/>
              <a:t>jej ducha</a:t>
            </a:r>
            <a:r>
              <a:rPr lang="sk-SK" u="sng" dirty="0"/>
              <a:t>, aby sa nevzpierala</a:t>
            </a:r>
            <a:r>
              <a:rPr lang="sk-SK" dirty="0"/>
              <a:t>, ale nechala, aby ju unášala Jeho Veleba, ale nie aby ona sa o to usilovala. Terézia si túto radu vzala k srdcu ako liek, lebo videla, že radca má v tom veľkú skúsenosť. Povedal jej ešte, že </a:t>
            </a:r>
            <a:r>
              <a:rPr lang="sk-SK" u="sng" dirty="0"/>
              <a:t>by bolo chybou viac </a:t>
            </a:r>
            <a:r>
              <a:rPr lang="sk-SK" u="sng" dirty="0" smtClean="0"/>
              <a:t>sa vzpierať </a:t>
            </a:r>
            <a:r>
              <a:rPr lang="sk-SK" u="sng" dirty="0"/>
              <a:t>Pánovým milostiam</a:t>
            </a:r>
            <a:r>
              <a:rPr lang="sk-SK" dirty="0"/>
              <a:t>. To ju nesmierne potešilo a tešil sa s ňou aj rytier František </a:t>
            </a:r>
            <a:r>
              <a:rPr lang="es-ES" dirty="0" smtClean="0"/>
              <a:t>de Salcedo</a:t>
            </a:r>
            <a:r>
              <a:rPr lang="sk-SK" dirty="0" smtClean="0"/>
              <a:t>, </a:t>
            </a:r>
            <a:r>
              <a:rPr lang="sk-SK" dirty="0"/>
              <a:t>ktorý jej vždy bol naporúdzi.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9562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Pátra </a:t>
            </a:r>
            <a:r>
              <a:rPr lang="es-ES" dirty="0" smtClean="0"/>
              <a:t>Diega </a:t>
            </a:r>
            <a:r>
              <a:rPr lang="sk-SK" dirty="0" smtClean="0"/>
              <a:t>prekladajú do </a:t>
            </a:r>
            <a:r>
              <a:rPr lang="es-ES" dirty="0" smtClean="0"/>
              <a:t>Salamanky</a:t>
            </a:r>
            <a:endParaRPr lang="es-E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Terézii sa to </a:t>
            </a:r>
            <a:r>
              <a:rPr lang="sk-SK" u="sng" dirty="0"/>
              <a:t>bolestne dotklo</a:t>
            </a:r>
            <a:r>
              <a:rPr lang="sk-SK" dirty="0"/>
              <a:t>, lebo si myslela, že znova sa stane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nedbalou</a:t>
            </a:r>
            <a:r>
              <a:rPr lang="sk-SK" dirty="0"/>
              <a:t> a nezdalo sa jej možným nájsť si druhého, jemu podobného duchovného vodcu. Jej duša zostala ako </a:t>
            </a:r>
            <a:r>
              <a:rPr lang="sk-SK" u="sng" dirty="0"/>
              <a:t>na púšti</a:t>
            </a:r>
            <a:r>
              <a:rPr lang="sk-SK" dirty="0"/>
              <a:t>, veľmi zarmútená,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plná obáv</a:t>
            </a:r>
            <a:r>
              <a:rPr lang="sk-SK" dirty="0"/>
              <a:t>. Nevedela čo má robiť. Istá príbuzná si ju vzala do svojho domu a ona sa pokúsila nájsť si iného spovedníka zo Spoločnosti. Pán ju usmernil k priateľstvu s istou vdovou – </a:t>
            </a:r>
            <a:r>
              <a:rPr lang="es-ES" u="sng" dirty="0" smtClean="0"/>
              <a:t>Doña Guiomar de Ulloa</a:t>
            </a:r>
            <a:r>
              <a:rPr lang="sk-SK" dirty="0" smtClean="0"/>
              <a:t>, </a:t>
            </a:r>
            <a:r>
              <a:rPr lang="sk-SK" dirty="0"/>
              <a:t>ktorá </a:t>
            </a:r>
            <a:r>
              <a:rPr lang="sk-SK" dirty="0" smtClean="0"/>
              <a:t>inak mala </a:t>
            </a:r>
            <a:r>
              <a:rPr lang="sk-SK" dirty="0" smtClean="0"/>
              <a:t>vlastnú</a:t>
            </a:r>
            <a:r>
              <a:rPr lang="sk-SK" dirty="0" smtClean="0"/>
              <a:t> </a:t>
            </a:r>
            <a:r>
              <a:rPr lang="sk-SK" dirty="0"/>
              <a:t>sestru mníšku. Terézia sa o nej vyslovia, že to bola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žena modlitby a cnosti</a:t>
            </a:r>
            <a:r>
              <a:rPr lang="sk-SK" dirty="0"/>
              <a:t>, že bola v jej dome mnoho dní. </a:t>
            </a:r>
            <a:r>
              <a:rPr lang="sk-SK" dirty="0" smtClean="0"/>
              <a:t>Teréziina</a:t>
            </a:r>
            <a:r>
              <a:rPr lang="sk-SK" dirty="0" smtClean="0"/>
              <a:t> </a:t>
            </a:r>
            <a:r>
              <a:rPr lang="sk-SK" dirty="0"/>
              <a:t>duša, vidiac svätosť tejto ženy v akomkoľvek konaní, mala z nej veľký úžitok. </a:t>
            </a:r>
            <a:r>
              <a:rPr lang="sk-SK" dirty="0" smtClean="0"/>
              <a:t>Žena</a:t>
            </a:r>
            <a:r>
              <a:rPr lang="sk-SK" dirty="0" smtClean="0"/>
              <a:t> </a:t>
            </a:r>
            <a:r>
              <a:rPr lang="sk-SK" dirty="0"/>
              <a:t>ju </a:t>
            </a:r>
            <a:r>
              <a:rPr lang="sk-SK" dirty="0" smtClean="0"/>
              <a:t>priviedla k</a:t>
            </a:r>
            <a:r>
              <a:rPr lang="sk-SK" dirty="0"/>
              <a:t> svojmu spovedníkovi P. Juan </a:t>
            </a:r>
            <a:r>
              <a:rPr lang="es-ES" u="sng" dirty="0" smtClean="0"/>
              <a:t>de Prádanos</a:t>
            </a:r>
            <a:r>
              <a:rPr lang="sk-SK" u="sng" dirty="0" smtClean="0"/>
              <a:t> </a:t>
            </a:r>
            <a:r>
              <a:rPr lang="sk-SK" u="sng" dirty="0"/>
              <a:t>SJ </a:t>
            </a:r>
            <a:r>
              <a:rPr lang="sk-SK" dirty="0"/>
              <a:t>(1528-1597) a ten potom spovedával aj Teréziu.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753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Vedenie Terézie pátrom Juanom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Prádanos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SJ a jej prvé uchvátenie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„Tento </a:t>
            </a:r>
            <a:r>
              <a:rPr lang="sk-SK" dirty="0"/>
              <a:t>páter ma začal usmerňovať </a:t>
            </a:r>
            <a:r>
              <a:rPr lang="sk-SK" dirty="0">
                <a:solidFill>
                  <a:srgbClr val="FF0000"/>
                </a:solidFill>
              </a:rPr>
              <a:t>k väčšej dokonalosti</a:t>
            </a:r>
            <a:r>
              <a:rPr lang="sk-SK" dirty="0"/>
              <a:t>. Povedal mi, že ide hlavne o to, aby sme </a:t>
            </a:r>
            <a:r>
              <a:rPr lang="sk-SK" dirty="0">
                <a:solidFill>
                  <a:srgbClr val="00B050"/>
                </a:solidFill>
              </a:rPr>
              <a:t>uspokojili Boha </a:t>
            </a:r>
            <a:r>
              <a:rPr lang="sk-SK" dirty="0"/>
              <a:t>a že preto treba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urobiť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všetko</a:t>
            </a:r>
            <a:r>
              <a:rPr lang="sk-SK" dirty="0" smtClean="0"/>
              <a:t>.“ </a:t>
            </a:r>
            <a:r>
              <a:rPr lang="es-ES" sz="1600" dirty="0" smtClean="0"/>
              <a:t>SANTA </a:t>
            </a:r>
            <a:r>
              <a:rPr lang="es-ES" sz="1600" dirty="0"/>
              <a:t>TERESA, </a:t>
            </a:r>
            <a:r>
              <a:rPr lang="es-ES" sz="1600" i="1" dirty="0"/>
              <a:t>Libro de Vida,</a:t>
            </a:r>
            <a:r>
              <a:rPr lang="es-ES" sz="1600" dirty="0"/>
              <a:t> s. </a:t>
            </a:r>
            <a:r>
              <a:rPr lang="es-ES" sz="1600" dirty="0" smtClean="0"/>
              <a:t>21</a:t>
            </a:r>
            <a:r>
              <a:rPr lang="sk-SK" sz="1600" dirty="0" smtClean="0"/>
              <a:t>5</a:t>
            </a:r>
          </a:p>
          <a:p>
            <a:r>
              <a:rPr lang="sk-SK" dirty="0" smtClean="0"/>
              <a:t>Terézia bola </a:t>
            </a:r>
            <a:r>
              <a:rPr lang="sk-SK" dirty="0"/>
              <a:t>veľmi slabá, s mnohými </a:t>
            </a: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vrtochmi</a:t>
            </a:r>
            <a:r>
              <a:rPr lang="sk-SK" dirty="0"/>
              <a:t>, </a:t>
            </a:r>
            <a:r>
              <a:rPr lang="sk-SK" dirty="0" smtClean="0"/>
              <a:t>zvlášť jej pripadalo ťažkým </a:t>
            </a:r>
            <a:r>
              <a:rPr lang="sk-SK" dirty="0">
                <a:solidFill>
                  <a:srgbClr val="00B050"/>
                </a:solidFill>
              </a:rPr>
              <a:t>zanechať niektoré priateľstvá</a:t>
            </a:r>
            <a:r>
              <a:rPr lang="sk-SK" dirty="0" smtClean="0"/>
              <a:t>, </a:t>
            </a:r>
            <a:r>
              <a:rPr lang="sk-SK" dirty="0"/>
              <a:t>hoci nimi </a:t>
            </a:r>
            <a:r>
              <a:rPr lang="sk-SK" dirty="0">
                <a:solidFill>
                  <a:srgbClr val="C00000"/>
                </a:solidFill>
              </a:rPr>
              <a:t>neurážala </a:t>
            </a:r>
            <a:r>
              <a:rPr lang="sk-SK" dirty="0" smtClean="0">
                <a:solidFill>
                  <a:srgbClr val="C00000"/>
                </a:solidFill>
              </a:rPr>
              <a:t>Boha</a:t>
            </a:r>
          </a:p>
          <a:p>
            <a:r>
              <a:rPr lang="sk-SK" dirty="0"/>
              <a:t>Zdalo sa jej, že opustiť ich, by bola veľká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nevďačnosť</a:t>
            </a:r>
            <a:r>
              <a:rPr lang="sk-SK" dirty="0"/>
              <a:t>.</a:t>
            </a:r>
            <a:endParaRPr lang="sk-S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5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CHCEL OD NEJ PÁTER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Aby </a:t>
            </a:r>
            <a:r>
              <a:rPr lang="sk-SK" dirty="0"/>
              <a:t>to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odovzdala Bohu </a:t>
            </a:r>
            <a:r>
              <a:rPr lang="sk-SK" dirty="0"/>
              <a:t>a aby sa niekoľko dní modlila hymnus </a:t>
            </a:r>
            <a:r>
              <a:rPr lang="la-Latn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Veni, Creator</a:t>
            </a:r>
            <a:r>
              <a:rPr lang="la-Lat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dirty="0" smtClean="0"/>
              <a:t>s</a:t>
            </a:r>
            <a:r>
              <a:rPr lang="sk-SK" dirty="0"/>
              <a:t> úmyslom, aby dostala v tejto veci </a:t>
            </a:r>
            <a:r>
              <a:rPr lang="sk-SK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viac svetla </a:t>
            </a:r>
            <a:r>
              <a:rPr lang="sk-SK" dirty="0"/>
              <a:t>a prosbou, aby jej </a:t>
            </a:r>
            <a:r>
              <a:rPr lang="sk-SK" u="sng" dirty="0"/>
              <a:t>Boh pomohol uspokojiť ho </a:t>
            </a:r>
            <a:r>
              <a:rPr lang="sk-SK" dirty="0"/>
              <a:t>vo </a:t>
            </a:r>
            <a:r>
              <a:rPr lang="sk-SK" dirty="0" smtClean="0"/>
              <a:t>všetkom</a:t>
            </a:r>
          </a:p>
          <a:p>
            <a:r>
              <a:rPr lang="sk-SK" dirty="0" smtClean="0"/>
              <a:t>ODPOVEĎ BOHA - </a:t>
            </a:r>
            <a:r>
              <a:rPr lang="sk-SK" dirty="0"/>
              <a:t>Ako sa tak raz dlho modlila, Pán jej prvýkrát (pravdepodobne v roku 1556 alebo 1557) udelil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dar uchvátenia </a:t>
            </a:r>
            <a:r>
              <a:rPr lang="sk-SK" dirty="0" smtClean="0"/>
              <a:t>(</a:t>
            </a:r>
            <a:r>
              <a:rPr lang="es-ES" i="1" dirty="0" smtClean="0"/>
              <a:t>arrobamiento</a:t>
            </a:r>
            <a:r>
              <a:rPr lang="es-ES" dirty="0" smtClean="0"/>
              <a:t>, </a:t>
            </a:r>
            <a:r>
              <a:rPr lang="sk-SK" dirty="0" smtClean="0"/>
              <a:t>španielsky)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3096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 smtClean="0"/>
              <a:t>„Už </a:t>
            </a:r>
            <a:r>
              <a:rPr lang="sk-SK" b="1" i="1" dirty="0"/>
              <a:t>nechcem, aby si sa zhovárala s ľuďmi, ale s </a:t>
            </a:r>
            <a:r>
              <a:rPr lang="sk-SK" b="1" i="1" dirty="0" smtClean="0"/>
              <a:t>anjelmi“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Náramne </a:t>
            </a:r>
            <a:r>
              <a:rPr lang="sk-SK" dirty="0"/>
              <a:t>sa </a:t>
            </a:r>
            <a:r>
              <a:rPr lang="sk-SK" dirty="0" smtClean="0"/>
              <a:t>Terézia pri „počutí“ týchto slov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zľakla</a:t>
            </a:r>
            <a:r>
              <a:rPr lang="sk-SK" dirty="0"/>
              <a:t>, lebo </a:t>
            </a:r>
            <a:r>
              <a:rPr lang="sk-SK" dirty="0" smtClean="0"/>
              <a:t>vyvolali v nej príliš </a:t>
            </a:r>
            <a:r>
              <a:rPr lang="sk-SK" dirty="0"/>
              <a:t>prudký </a:t>
            </a:r>
            <a:r>
              <a:rPr lang="sk-SK" dirty="0" smtClean="0"/>
              <a:t>pohyb</a:t>
            </a:r>
            <a:r>
              <a:rPr lang="sk-SK" dirty="0"/>
              <a:t> kdesi hlboko v duchu. Na druhej strane však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získala veľkú útechu</a:t>
            </a:r>
            <a:r>
              <a:rPr lang="sk-SK" dirty="0"/>
              <a:t>. Strach, ktorý spôsobila táto novota, v nej </a:t>
            </a:r>
            <a:r>
              <a:rPr lang="sk-SK" dirty="0" smtClean="0"/>
              <a:t>pretrvával, ale neznepokojoval</a:t>
            </a:r>
            <a:endParaRPr lang="sk-SK" dirty="0"/>
          </a:p>
          <a:p>
            <a:r>
              <a:rPr lang="sk-SK" dirty="0" smtClean="0"/>
              <a:t>EFEKT: Terézia si </a:t>
            </a:r>
            <a:r>
              <a:rPr lang="sk-SK" dirty="0"/>
              <a:t>nikdy viac </a:t>
            </a:r>
            <a:r>
              <a:rPr lang="sk-SK" dirty="0" smtClean="0"/>
              <a:t>nezakladala </a:t>
            </a:r>
            <a:r>
              <a:rPr lang="sk-SK" dirty="0"/>
              <a:t>na priateľstve, ani na úteche či zvláštnej láske. Všimla si, že ani osoby, ktoré vlastnili Boha a usilovali sa mu slúžiť, neboli viac v jej </a:t>
            </a:r>
            <a:r>
              <a:rPr lang="sk-SK" dirty="0" smtClean="0"/>
              <a:t>rukách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dirty="0"/>
              <a:t>netrápil </a:t>
            </a:r>
            <a:r>
              <a:rPr lang="sk-SK" dirty="0" smtClean="0"/>
              <a:t>ju viac ani </a:t>
            </a:r>
            <a:r>
              <a:rPr lang="sk-SK" dirty="0"/>
              <a:t>pocit, či niekomu niečo dlhuje ako priateľovi či </a:t>
            </a:r>
            <a:r>
              <a:rPr lang="sk-SK" dirty="0" smtClean="0"/>
              <a:t>priateľke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68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Pánova služobnica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Od tohto dňa vibrovalo v </a:t>
            </a:r>
            <a:r>
              <a:rPr lang="sk-SK" dirty="0" smtClean="0"/>
              <a:t>Terézii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nadšenie</a:t>
            </a:r>
            <a:r>
              <a:rPr lang="sk-SK" dirty="0"/>
              <a:t> opustiť a zanechať všetko pre Boha, lebo pochopila, že Pánova služobnica – teda ona – už bola iná,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premenená Bohom </a:t>
            </a:r>
            <a:r>
              <a:rPr lang="sk-SK" dirty="0"/>
              <a:t>na </a:t>
            </a:r>
            <a:r>
              <a:rPr lang="sk-SK" dirty="0" smtClean="0"/>
              <a:t>jeho oslavu. </a:t>
            </a:r>
            <a:r>
              <a:rPr lang="sk-SK" dirty="0"/>
              <a:t>Od Pána dostala </a:t>
            </a:r>
            <a:r>
              <a:rPr lang="sk-SK" dirty="0">
                <a:solidFill>
                  <a:srgbClr val="C00000"/>
                </a:solidFill>
              </a:rPr>
              <a:t>slobodu a silu </a:t>
            </a:r>
            <a:r>
              <a:rPr lang="sk-SK" dirty="0"/>
              <a:t>uskutočniť to, čo zažila. A opustila všetko tak, ako to povedala spovedníkovi a ako jej to on odobril. Toto jej </a:t>
            </a:r>
            <a:r>
              <a:rPr lang="sk-SK" b="1" dirty="0"/>
              <a:t>rozhodnutie, motivované zážitkom zhora</a:t>
            </a:r>
            <a:r>
              <a:rPr lang="sk-SK" dirty="0"/>
              <a:t>, jej prinieslo také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dobrodenia</a:t>
            </a:r>
            <a:r>
              <a:rPr lang="sk-SK" dirty="0"/>
              <a:t>, ktoré po mnohé roky úsilia sama nemohla dosiahnuť. A dodáva, že to, čo v nej Pán urobil za krátky okamih, ju vôbec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nebolelo</a:t>
            </a:r>
            <a:r>
              <a:rPr lang="sk-SK" dirty="0"/>
              <a:t>. Nestálo ju nič opustiť priateľstvá a rozhovory s nimi. Je to jasný dôkaz toho, ako </a:t>
            </a:r>
            <a:r>
              <a:rPr lang="sk-SK" u="sng" dirty="0"/>
              <a:t>milosť Najvyššieho pretvára a mení oddané duše a dáva im život, a život večný</a:t>
            </a:r>
            <a:r>
              <a:rPr lang="sk-SK" dirty="0"/>
              <a:t>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2364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25. kapitola – Spôsob chápania oslovenia duše Bohom bez počutia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Prečo </a:t>
            </a:r>
            <a:r>
              <a:rPr lang="sk-SK" b="1" dirty="0" smtClean="0"/>
              <a:t>je </a:t>
            </a:r>
            <a:r>
              <a:rPr lang="sk-SK" b="1" dirty="0"/>
              <a:t>dôležité deklarovať takéto </a:t>
            </a:r>
            <a:r>
              <a:rPr lang="sk-SK" b="1" dirty="0" smtClean="0"/>
              <a:t>hovory</a:t>
            </a:r>
          </a:p>
          <a:p>
            <a:r>
              <a:rPr lang="sk-SK" b="1" dirty="0" smtClean="0"/>
              <a:t>Definícia mystického hovoru podľa cirkevnej </a:t>
            </a:r>
            <a:r>
              <a:rPr lang="sk-SK" b="1" dirty="0"/>
              <a:t>učiteľky</a:t>
            </a:r>
            <a:endParaRPr lang="sk-SK" dirty="0"/>
          </a:p>
          <a:p>
            <a:r>
              <a:rPr lang="sk-SK" b="1" dirty="0"/>
              <a:t>Klamy, do ktorých možno upadnúť</a:t>
            </a:r>
            <a:endParaRPr lang="sk-SK" dirty="0"/>
          </a:p>
          <a:p>
            <a:r>
              <a:rPr lang="sk-SK" b="1" dirty="0"/>
              <a:t>Kedy môže rozum niečo vyfabrikovať</a:t>
            </a:r>
            <a:endParaRPr lang="sk-SK" dirty="0"/>
          </a:p>
          <a:p>
            <a:r>
              <a:rPr lang="sk-SK" b="1" dirty="0"/>
              <a:t>Iné dôležité znaky pri mystickom hovore</a:t>
            </a:r>
            <a:endParaRPr lang="sk-SK" dirty="0"/>
          </a:p>
          <a:p>
            <a:r>
              <a:rPr lang="sk-SK" b="1" dirty="0"/>
              <a:t>Efekty spôsobené démonom</a:t>
            </a:r>
            <a:endParaRPr lang="sk-SK" dirty="0"/>
          </a:p>
          <a:p>
            <a:r>
              <a:rPr lang="sk-SK" b="1" dirty="0"/>
              <a:t>Najbezpečnejšia ochrana pred klamom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798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Prečo je dôležité podľa Terézie deklarovať takéto hovory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Je to z dvoch </a:t>
            </a:r>
            <a:r>
              <a:rPr lang="sk-SK" dirty="0" smtClean="0"/>
              <a:t>príčin:</a:t>
            </a:r>
          </a:p>
          <a:p>
            <a:pPr marL="0" indent="0">
              <a:buNone/>
            </a:pPr>
            <a:r>
              <a:rPr lang="sk-SK" dirty="0" smtClean="0"/>
              <a:t> </a:t>
            </a:r>
          </a:p>
          <a:p>
            <a:r>
              <a:rPr lang="sk-SK" dirty="0" smtClean="0"/>
              <a:t>1.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Poznať</a:t>
            </a:r>
            <a:r>
              <a:rPr lang="sk-SK" dirty="0"/>
              <a:t>, čo duša pri oslovení Bohom cíti a </a:t>
            </a:r>
            <a:endParaRPr lang="sk-SK" dirty="0" smtClean="0"/>
          </a:p>
          <a:p>
            <a:r>
              <a:rPr lang="sk-SK" dirty="0" smtClean="0"/>
              <a:t>2. </a:t>
            </a:r>
            <a:r>
              <a:rPr lang="sk-SK" dirty="0"/>
              <a:t>A</a:t>
            </a:r>
            <a:r>
              <a:rPr lang="sk-SK" dirty="0" smtClean="0"/>
              <a:t>by </a:t>
            </a:r>
            <a:r>
              <a:rPr lang="sk-SK" dirty="0"/>
              <a:t>to spovedník či duchovný vodca vedel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pochopiť</a:t>
            </a:r>
            <a:r>
              <a:rPr lang="sk-SK" dirty="0" smtClean="0"/>
              <a:t> a rozlíšiť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2235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Definícia </a:t>
            </a:r>
            <a:r>
              <a:rPr lang="sk-SK" b="1" dirty="0" smtClean="0"/>
              <a:t>„hovoru“ </a:t>
            </a:r>
            <a:r>
              <a:rPr lang="sk-SK" b="1" dirty="0"/>
              <a:t>cirkevnej </a:t>
            </a:r>
            <a:r>
              <a:rPr lang="sk-SK" b="1" dirty="0" smtClean="0"/>
              <a:t>učiteľky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„Sú to dobre utvorené </a:t>
            </a:r>
            <a:r>
              <a:rPr lang="sk-SK" u="sng" dirty="0"/>
              <a:t>slová, ktoré ale s telesnými ušami nemožno počuť</a:t>
            </a:r>
            <a:r>
              <a:rPr lang="sk-SK" dirty="0"/>
              <a:t>, no </a:t>
            </a:r>
            <a:r>
              <a:rPr lang="sk-SK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rozumieť ich </a:t>
            </a:r>
            <a:r>
              <a:rPr lang="sk-SK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omnoho </a:t>
            </a:r>
            <a:r>
              <a:rPr lang="sk-SK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jasnejšie</a:t>
            </a:r>
            <a:r>
              <a:rPr lang="sk-SK" dirty="0"/>
              <a:t>, než ako keby ich bolo počuť; a </a:t>
            </a:r>
            <a:r>
              <a:rPr lang="sk-SK" b="1" dirty="0"/>
              <a:t>je nemožné ich nerozumieť</a:t>
            </a:r>
            <a:r>
              <a:rPr lang="sk-SK" dirty="0"/>
              <a:t>, keby im človek čo ako odporoval. Pretože </a:t>
            </a:r>
            <a:r>
              <a:rPr lang="sk-SK" b="1" dirty="0">
                <a:solidFill>
                  <a:srgbClr val="FF0000"/>
                </a:solidFill>
              </a:rPr>
              <a:t>tu</a:t>
            </a:r>
            <a:r>
              <a:rPr lang="sk-SK" dirty="0"/>
              <a:t> keď nechceme počuť, môžeme si zapchať uši alebo upútať pozornosť na inú vec, a to tak, že aj keď ich počuť, nemožno im rozumieť. Pred tým </a:t>
            </a:r>
            <a:r>
              <a:rPr lang="sk-SK" b="1" dirty="0">
                <a:solidFill>
                  <a:srgbClr val="FF0000"/>
                </a:solidFill>
              </a:rPr>
              <a:t>hovorom</a:t>
            </a:r>
            <a:r>
              <a:rPr lang="sk-SK" dirty="0"/>
              <a:t>, ktorým sa Boh prihovára duši, </a:t>
            </a:r>
            <a:r>
              <a:rPr lang="sk-SK" b="1" dirty="0"/>
              <a:t>niet nijakého úniku</a:t>
            </a:r>
            <a:r>
              <a:rPr lang="sk-SK" dirty="0"/>
              <a:t>, a aj keby mi ťažko padol, musím počúvať tých, čo mi ho vravia  a celý rozum musí byť tak úplný, aby pochopil čo Boh chce, aby sme </a:t>
            </a:r>
            <a:r>
              <a:rPr lang="sk-SK" dirty="0" smtClean="0"/>
              <a:t>pochopili</a:t>
            </a:r>
            <a:r>
              <a:rPr lang="sk-SK" dirty="0"/>
              <a:t>.</a:t>
            </a:r>
            <a:r>
              <a:rPr lang="sk-SK" dirty="0" smtClean="0"/>
              <a:t> Čiže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nestačí chcieť alebo nechcieť</a:t>
            </a:r>
            <a:r>
              <a:rPr lang="sk-SK" dirty="0"/>
              <a:t>. Pretože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ten, čo môže všetko</a:t>
            </a:r>
            <a:r>
              <a:rPr lang="sk-SK" dirty="0"/>
              <a:t> chce, aby sme pochopili, že sa uskutoční čo chce a že sa ukáže ako náš opravdivý pán. Toto mám veľmi vyskúšané, pretože moja </a:t>
            </a:r>
            <a:r>
              <a:rPr lang="sk-SK" u="sng" dirty="0"/>
              <a:t>rezistencia</a:t>
            </a:r>
            <a:r>
              <a:rPr lang="sk-SK" dirty="0"/>
              <a:t> s veľkým strachom, čo so sebou prinášala, trvala takmer dva roky, a aj teraz sa o to niekedy pokúšam, ale málo to pomáha</a:t>
            </a:r>
            <a:r>
              <a:rPr lang="sk-SK" dirty="0" smtClean="0"/>
              <a:t>“ </a:t>
            </a:r>
            <a:r>
              <a:rPr lang="sk-SK" sz="2900" dirty="0" smtClean="0"/>
              <a:t>SANTA TERESA, </a:t>
            </a:r>
            <a:r>
              <a:rPr lang="es-ES" sz="2900" dirty="0" smtClean="0"/>
              <a:t>Libro de la vida</a:t>
            </a:r>
            <a:r>
              <a:rPr lang="sk-SK" sz="2900" dirty="0" smtClean="0"/>
              <a:t>, 218.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935903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Klamy, do ktorých možno upadnúť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Pri týchto úkazoch neraz dochádza aj ku klamom, do ktorých </a:t>
            </a:r>
            <a:r>
              <a:rPr lang="sk-SK" b="1" dirty="0"/>
              <a:t>neskúsená a málo transparentná duša </a:t>
            </a:r>
            <a:r>
              <a:rPr lang="sk-SK" dirty="0"/>
              <a:t>môže upadnúť. Kto má veľa skúseností, nemá problém rozlíšiť pravosť a nepravosť úkazu. Ide o rozlíšenie dobrého a zlého ducha. Môže sa však stať, že ide o vnútorný hovor ducha k sebe samému. O ňom Terézia ani nevedela, ale práve „dnes“ – v momente kedy to písala, sa jej zdalo, že áno, aj to je možné. </a:t>
            </a:r>
          </a:p>
          <a:p>
            <a:r>
              <a:rPr lang="sk-SK" dirty="0"/>
              <a:t>Pre nás zostávajú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 veci na rozlíšenie </a:t>
            </a:r>
            <a:r>
              <a:rPr lang="sk-SK" dirty="0"/>
              <a:t>a analýzu hovoru: </a:t>
            </a:r>
            <a:r>
              <a:rPr lang="sk-SK" dirty="0" smtClean="0"/>
              <a:t> 1. či je od Boha 2. či od Diabla 3. či od nášho vlastného ducha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22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OBSAH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Štúdia </a:t>
            </a:r>
            <a:r>
              <a:rPr lang="sk-SK" dirty="0"/>
              <a:t>sa venuje 24. kapitole Knihy života a </a:t>
            </a:r>
            <a:r>
              <a:rPr lang="sk-SK" dirty="0" smtClean="0"/>
              <a:t>prvej </a:t>
            </a:r>
            <a:r>
              <a:rPr lang="sk-SK" dirty="0"/>
              <a:t>tretine 25. </a:t>
            </a:r>
            <a:r>
              <a:rPr lang="sk-SK" dirty="0" smtClean="0"/>
              <a:t>kapitoly </a:t>
            </a:r>
          </a:p>
          <a:p>
            <a:r>
              <a:rPr lang="sk-SK" dirty="0" smtClean="0"/>
              <a:t>Prvá </a:t>
            </a:r>
            <a:r>
              <a:rPr lang="sk-SK" dirty="0"/>
              <a:t>si všíma modlitbu, čo už má svoje základy, </a:t>
            </a:r>
            <a:endParaRPr lang="sk-SK" dirty="0" smtClean="0"/>
          </a:p>
          <a:p>
            <a:r>
              <a:rPr lang="sk-SK" dirty="0" smtClean="0"/>
              <a:t>druhá </a:t>
            </a:r>
            <a:r>
              <a:rPr lang="sk-SK" dirty="0"/>
              <a:t>spôsob ako chápať, čo Boh hovorí duši bez toho, aby to počula</a:t>
            </a:r>
            <a:r>
              <a:rPr lang="sk-SK" dirty="0" smtClean="0"/>
              <a:t>.</a:t>
            </a:r>
          </a:p>
          <a:p>
            <a:r>
              <a:rPr lang="sk-SK" dirty="0" smtClean="0"/>
              <a:t>Rozoberá rozdiel medzi a) hovorom od Boha</a:t>
            </a:r>
          </a:p>
          <a:p>
            <a:r>
              <a:rPr lang="sk-SK" dirty="0"/>
              <a:t>b</a:t>
            </a:r>
            <a:r>
              <a:rPr lang="sk-SK" dirty="0" smtClean="0"/>
              <a:t>) hovorom od Diabla a c) hovorom ducha so sebou samým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1986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Hovor </a:t>
            </a:r>
            <a:r>
              <a:rPr lang="sk-SK" b="1" dirty="0"/>
              <a:t>od </a:t>
            </a:r>
            <a:r>
              <a:rPr lang="sk-SK" b="1" dirty="0" smtClean="0"/>
              <a:t>Boha – mystický hovor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Ten sa určite </a:t>
            </a:r>
            <a:r>
              <a:rPr lang="sk-SK" dirty="0"/>
              <a:t>naplní, lebo je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pravdivý</a:t>
            </a:r>
            <a:r>
              <a:rPr lang="sk-SK" dirty="0"/>
              <a:t>. Pôsobí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operatívne</a:t>
            </a:r>
            <a:r>
              <a:rPr lang="sk-SK" dirty="0"/>
              <a:t>, s veľkou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efektivitou</a:t>
            </a:r>
            <a:r>
              <a:rPr lang="sk-SK" dirty="0"/>
              <a:t>. Jeho účinnosť sme videli u Terézii: od momentu omilostenia sa dokázala zbaviť náklonností, ktoré ju viazali k priateľstvám, od ktorých sa sama nedokázala odpútať, ba ani to nepovažovala za brzdu v duchovnom živote. Terézia tvrdí, že všetky také hovory, ktoré mala od Boha, sa vyplnili behom dvoch, troch </a:t>
            </a:r>
            <a:r>
              <a:rPr lang="sk-SK" dirty="0" smtClean="0"/>
              <a:t>rokov.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8141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Kedy môže rozum niečo vyfabrikovať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1.</a:t>
            </a:r>
            <a:r>
              <a:rPr lang="sk-SK" dirty="0" smtClean="0"/>
              <a:t> </a:t>
            </a:r>
            <a:r>
              <a:rPr lang="sk-SK" dirty="0"/>
              <a:t>Zdá sa, že osobe, ktorá veľmi prosí Boha o určitú vec s veľkým afektom a klamlivými predstavami, sa môže zdať, že počuje nejakú </a:t>
            </a:r>
            <a:r>
              <a:rPr lang="sk-SK" dirty="0" smtClean="0"/>
              <a:t>vec, </a:t>
            </a:r>
            <a:r>
              <a:rPr lang="sk-SK" dirty="0"/>
              <a:t>či sa </a:t>
            </a:r>
            <a:r>
              <a:rPr lang="sk-SK" dirty="0" smtClean="0"/>
              <a:t>tá udeje </a:t>
            </a:r>
            <a:r>
              <a:rPr lang="sk-SK" dirty="0"/>
              <a:t>alebo nie. Je to celkom možné. Osoba sa nazdáva, že ide o vec mystického pôvodu, lenže až neskôr uvidí jasne čo to bolo. Je totiž veľký rozdiel medzi jedným a druhým hovorom. Ak je to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hovor, čo vytvára sám rozum</a:t>
            </a:r>
            <a:r>
              <a:rPr lang="sk-SK" dirty="0"/>
              <a:t>, tak duša vníma, že </a:t>
            </a:r>
            <a:r>
              <a:rPr lang="sk-SK" dirty="0" smtClean="0"/>
              <a:t>tu </a:t>
            </a:r>
            <a:r>
              <a:rPr lang="sk-SK" dirty="0"/>
              <a:t>rozum nariaďuje niečo a že </a:t>
            </a:r>
            <a:r>
              <a:rPr lang="sk-SK" dirty="0" smtClean="0"/>
              <a:t>pritom</a:t>
            </a:r>
            <a:r>
              <a:rPr lang="sk-SK" dirty="0" smtClean="0"/>
              <a:t> </a:t>
            </a:r>
            <a:r>
              <a:rPr lang="sk-SK" dirty="0"/>
              <a:t>aj hovorí. Nie je to nič iného, než usporiadanie mentálneho diskurzu alebo počúvanie toho, čo jej druhý hovorí.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je to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hovor zhora, rozum vníma, že nepočúva, ale koná</a:t>
            </a:r>
            <a:r>
              <a:rPr lang="sk-SK" dirty="0"/>
              <a:t>; to, čo rozum sám vytvára, je ako </a:t>
            </a:r>
            <a:r>
              <a:rPr lang="sk-SK" u="sng" dirty="0"/>
              <a:t>hluchá vec, fantáziou tvorená a nie je taká jasná</a:t>
            </a:r>
            <a:r>
              <a:rPr lang="sk-SK" dirty="0"/>
              <a:t> ako tá, čo prichádza zhora. To prvé je v našich rukách, môžeme sa o ňom baviť alebo mlčať, to druhé je bez termínov. Márne by sme ich hľadali.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14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2. </a:t>
            </a:r>
            <a:r>
              <a:rPr lang="sk-SK" dirty="0"/>
              <a:t>Fantáziou vytvorené slová </a:t>
            </a:r>
            <a:r>
              <a:rPr lang="sk-SK" u="sng" dirty="0"/>
              <a:t>nie sú operatívne</a:t>
            </a:r>
            <a:r>
              <a:rPr lang="sk-SK" dirty="0"/>
              <a:t>. To znamená, že </a:t>
            </a:r>
            <a:r>
              <a:rPr lang="sk-SK" u="sng" dirty="0"/>
              <a:t>nevytvárajú vnútorné efekty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smtClean="0"/>
              <a:t>Naopak</a:t>
            </a:r>
            <a:r>
              <a:rPr lang="sk-SK" dirty="0"/>
              <a:t>, tie od Pána sú „slová a skutky“ – duša, ktorá ich prijíma, nielen „počuje“ to slovo, ale vníma, ako sa ono v nej aj „uskutočňuje“. Je tu narážka na Nový zákon „Všetko môžem v tom, ktorý ma posilňuje“ (</a:t>
            </a:r>
            <a:r>
              <a:rPr lang="sk-SK" dirty="0" err="1"/>
              <a:t>Fil</a:t>
            </a:r>
            <a:r>
              <a:rPr lang="sk-SK" dirty="0"/>
              <a:t> 4,13). </a:t>
            </a:r>
            <a:endParaRPr lang="sk-SK" dirty="0" smtClean="0"/>
          </a:p>
          <a:p>
            <a:r>
              <a:rPr lang="sk-SK" dirty="0" smtClean="0"/>
              <a:t>Platí </a:t>
            </a:r>
            <a:r>
              <a:rPr lang="sk-SK" dirty="0"/>
              <a:t>to dokonca aj vtedy, keď tie slová zhora nie sú nábožného charakteru, ale profánneho. </a:t>
            </a:r>
            <a:endParaRPr lang="sk-SK" dirty="0" smtClean="0"/>
          </a:p>
          <a:p>
            <a:r>
              <a:rPr lang="sk-SK" dirty="0" smtClean="0"/>
              <a:t>Môžu </a:t>
            </a:r>
            <a:r>
              <a:rPr lang="sk-SK" dirty="0"/>
              <a:t>byť dokonca represívne, teda také, ktoré sú nepríjemné a zahanbujúce pre dušu. Ale ak sú od Boha, okamžite ju disponujú, prispôsobia ju a zjemnia, udelia jej svetlo, obdarúvajú ju, upokoja, či uzdravia. Ak bola práve v suchopárnosti, zmätku alebo znepokojení, priam jedným šmahom sa všetkého zbaví, ba ešte viac! Pán chce, aby porozumela jeho veľkosť v jej duši a zakúsila moc jeho slov čo sa stali skutkami v jej duši.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9158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JASNOSŤ ROZDIELU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Terézia pripomína, že rozdiel je jasný. Presne taký, aký je medzi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hovorením</a:t>
            </a:r>
            <a:r>
              <a:rPr lang="sk-SK" dirty="0"/>
              <a:t> 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počúvaním</a:t>
            </a:r>
            <a:r>
              <a:rPr lang="sk-SK" dirty="0"/>
              <a:t>, nič viac, nič menej. Keď hovorím, vtedy usporadúvam pomocou rozumu to čo hovorím. Ale keď ku mne hovoria, nerobím nič iné, iba počúvam, nenamáham sa, iba vnímam ušami a možno aj srdcom. </a:t>
            </a:r>
            <a:endParaRPr lang="sk-SK" dirty="0" smtClean="0"/>
          </a:p>
          <a:p>
            <a:r>
              <a:rPr lang="sk-SK" dirty="0" smtClean="0"/>
              <a:t>Keď </a:t>
            </a:r>
            <a:r>
              <a:rPr lang="sk-SK" dirty="0"/>
              <a:t>hovor pochádza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 Boha</a:t>
            </a:r>
            <a:r>
              <a:rPr lang="sk-SK" dirty="0"/>
              <a:t>, má </a:t>
            </a:r>
            <a:r>
              <a:rPr lang="sk-SK" u="sng" dirty="0"/>
              <a:t>okamžitý účinok </a:t>
            </a:r>
            <a:r>
              <a:rPr lang="sk-SK" dirty="0"/>
              <a:t>v mojom vnútri. Tu sa mi netreba „namáhať“, aby to, čo bolo povedané sa splnilo. Je mi to dané pasívne. </a:t>
            </a:r>
            <a:r>
              <a:rPr lang="sk-SK" dirty="0" smtClean="0"/>
              <a:t>Ak </a:t>
            </a:r>
            <a:r>
              <a:rPr lang="sk-SK" dirty="0"/>
              <a:t>hovor pochádza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 môjho vlastného ducha</a:t>
            </a:r>
            <a:r>
              <a:rPr lang="sk-SK" dirty="0"/>
              <a:t>, je </a:t>
            </a:r>
            <a:r>
              <a:rPr lang="sk-SK" u="sng" dirty="0"/>
              <a:t>málo účinný</a:t>
            </a:r>
            <a:r>
              <a:rPr lang="sk-SK" dirty="0"/>
              <a:t>, tam sa treba namáhať a „priložiť ruku k dielu“, aby sa splnilo čo je želateľné alebo nesplnilo, čo je neprijateľné. </a:t>
            </a:r>
          </a:p>
          <a:p>
            <a:r>
              <a:rPr lang="sk-SK" dirty="0"/>
              <a:t>Ten, kto má v duchovných veciach na tejto úrovni skúsenosť, pozná jasne rozdiel medzi mystickým hovorom a pseudomystickým. </a:t>
            </a:r>
            <a:endParaRPr lang="sk-SK" dirty="0" smtClean="0"/>
          </a:p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Mystické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hovory </a:t>
            </a:r>
            <a:r>
              <a:rPr lang="sk-SK" dirty="0"/>
              <a:t>pripustíme aj vtedy, keď s</a:t>
            </a:r>
            <a:r>
              <a:rPr lang="sk-SK" dirty="0" smtClean="0"/>
              <a:t>ú </a:t>
            </a:r>
            <a:r>
              <a:rPr lang="sk-SK" dirty="0"/>
              <a:t>ťažké a keď nás stoja veľa. </a:t>
            </a:r>
            <a:r>
              <a:rPr lang="sk-SK" dirty="0" smtClean="0"/>
              <a:t>A opačne, neveríme im, </a:t>
            </a:r>
            <a:r>
              <a:rPr lang="sk-SK" dirty="0"/>
              <a:t>kým nemáme kredit o ich pravdivosti.</a:t>
            </a:r>
          </a:p>
        </p:txBody>
      </p:sp>
    </p:spTree>
    <p:extLst>
      <p:ext uri="{BB962C8B-B14F-4D97-AF65-F5344CB8AC3E}">
        <p14:creationId xmlns:p14="http://schemas.microsoft.com/office/powerpoint/2010/main" val="1188623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Iné dôležité znaky pri mystickom hovore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Až na prípad predstierania, čo by bolo veľkým zlom – Terézia nazýva takého človeka „</a:t>
            </a:r>
            <a:r>
              <a:rPr lang="sk-SK" dirty="0" err="1" smtClean="0"/>
              <a:t>odduševnená</a:t>
            </a:r>
            <a:r>
              <a:rPr lang="sk-SK" dirty="0"/>
              <a:t>“ duša (</a:t>
            </a:r>
            <a:r>
              <a:rPr lang="es-ES" i="1" dirty="0"/>
              <a:t>un alma desalmada</a:t>
            </a:r>
            <a:r>
              <a:rPr lang="sk-SK" dirty="0"/>
              <a:t> – </a:t>
            </a:r>
            <a:r>
              <a:rPr lang="sk-SK" dirty="0" err="1"/>
              <a:t>špan</a:t>
            </a:r>
            <a:r>
              <a:rPr lang="sk-SK" dirty="0"/>
              <a:t>.) – len taký je schopný povedať, že </a:t>
            </a:r>
            <a:r>
              <a:rPr lang="sk-SK" u="sng" dirty="0"/>
              <a:t>rozumie</a:t>
            </a:r>
            <a:r>
              <a:rPr lang="sk-SK" dirty="0"/>
              <a:t>, čo mu bolo udelené a ide tou cestou po celý svoj život. Ak klame, potom celý jeho život je v klamstve. Ale ak hovorí pravdu a podľa nej aj žije, potom </a:t>
            </a:r>
            <a:r>
              <a:rPr lang="sk-SK" u="sng" dirty="0"/>
              <a:t>vie</a:t>
            </a:r>
            <a:r>
              <a:rPr lang="sk-SK" dirty="0"/>
              <a:t>, hoci nechápe ako, a diví sa tomu. A je úplne jedno, </a:t>
            </a:r>
            <a:r>
              <a:rPr lang="sk-SK" u="sng" dirty="0"/>
              <a:t>či</a:t>
            </a:r>
            <a:r>
              <a:rPr lang="sk-SK" dirty="0"/>
              <a:t> duša </a:t>
            </a:r>
            <a:r>
              <a:rPr lang="sk-SK" u="sng" dirty="0"/>
              <a:t>chce alebo nechce</a:t>
            </a:r>
            <a:r>
              <a:rPr lang="sk-SK" dirty="0"/>
              <a:t> rozumieť. Môže veľmi silne túžiť po tom, aby takéto hovory nemala a utešovala sa z pokoja pri meditácii a kontemplácii, ale nezáleží to ale od nej. Pochopenie je jej dané, akoby do nej vliate. K tomu, aby pochopila veci tu, potrebuje veľa času, k usporiadaniu všetkého vo svojej hlave. Pri mystických hovoroch </a:t>
            </a:r>
            <a:r>
              <a:rPr lang="sk-SK" u="sng" dirty="0"/>
              <a:t>nestráca ani okamih</a:t>
            </a:r>
            <a:r>
              <a:rPr lang="sk-SK" dirty="0"/>
              <a:t>, aby si usporiadala myšlienky a dojmy. Sám </a:t>
            </a:r>
            <a:r>
              <a:rPr lang="sk-SK" u="sng" dirty="0"/>
              <a:t>rozum i duša sú prekvapené a ustrnuté</a:t>
            </a:r>
            <a:r>
              <a:rPr lang="sk-SK" dirty="0"/>
              <a:t> z niektorých vecí, ktoré dokážu chápať.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5511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Efekty spôsobené démonom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Keď hovor napodobňuje diabol, ten nielenže nenechá dobré efekty, ale </a:t>
            </a:r>
            <a:r>
              <a:rPr lang="sk-SK" b="1" dirty="0"/>
              <a:t>zanecháva zlé</a:t>
            </a:r>
            <a:r>
              <a:rPr lang="sk-SK" dirty="0"/>
              <a:t>. Terézii sa to stalo len asi dva- trikrát. Dal je to vedieť Pán ako sa to stalo. </a:t>
            </a:r>
            <a:endParaRPr lang="sk-SK" dirty="0" smtClean="0"/>
          </a:p>
          <a:p>
            <a:r>
              <a:rPr lang="sk-SK" dirty="0" smtClean="0"/>
              <a:t>Zanechalo </a:t>
            </a:r>
            <a:r>
              <a:rPr lang="sk-SK" dirty="0"/>
              <a:t>to v nej veľkú </a:t>
            </a:r>
            <a:r>
              <a:rPr lang="sk-SK" b="1" dirty="0"/>
              <a:t>suchotu ducha</a:t>
            </a:r>
            <a:r>
              <a:rPr lang="sk-SK" dirty="0"/>
              <a:t>, </a:t>
            </a:r>
            <a:r>
              <a:rPr lang="sk-SK" b="1" dirty="0"/>
              <a:t>nepokoj</a:t>
            </a:r>
            <a:r>
              <a:rPr lang="sk-SK" dirty="0"/>
              <a:t> v duši, s Pánovým dovolením veľké </a:t>
            </a:r>
            <a:r>
              <a:rPr lang="sk-SK" b="1" dirty="0"/>
              <a:t>pokušenia</a:t>
            </a:r>
            <a:r>
              <a:rPr lang="sk-SK" dirty="0"/>
              <a:t> a rôzne druhy </a:t>
            </a:r>
            <a:r>
              <a:rPr lang="sk-SK" b="1" dirty="0"/>
              <a:t>utrpenia </a:t>
            </a:r>
            <a:r>
              <a:rPr lang="sk-SK" dirty="0"/>
              <a:t>v duši. O nepokoji hovorí, že nevedno odkiaľ pochádza, </a:t>
            </a:r>
            <a:r>
              <a:rPr lang="sk-SK" u="sng" dirty="0"/>
              <a:t>odporuje duši, zraňuje ju, zarmucuje </a:t>
            </a:r>
            <a:r>
              <a:rPr lang="sk-SK" dirty="0"/>
              <a:t>bez toho, aby sa vedelo z čoho, lebo to čo zlý hovorí duši nie je ani zlé, ani dobré. Chute a slasti, ktoré poskytuje sú veľmi rozdielne. </a:t>
            </a:r>
            <a:r>
              <a:rPr lang="sk-SK" dirty="0">
                <a:solidFill>
                  <a:srgbClr val="C00000"/>
                </a:solidFill>
              </a:rPr>
              <a:t>Môže nimi oklamať len toho, kto neokúsil slasti, ktoré udeľuje Pán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5857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Niektoré ďalšie rozdiely efektov – </a:t>
            </a:r>
            <a:br>
              <a:rPr lang="sk-SK" dirty="0" smtClean="0"/>
            </a:br>
            <a:r>
              <a:rPr lang="sk-SK" dirty="0" smtClean="0"/>
              <a:t>od Boha a od Zlého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Ak ide o ozajstné, teda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mystické chute</a:t>
            </a:r>
            <a:r>
              <a:rPr lang="sk-SK" dirty="0"/>
              <a:t>, ide </a:t>
            </a:r>
            <a:r>
              <a:rPr lang="sk-SK" dirty="0" smtClean="0"/>
              <a:t>o </a:t>
            </a:r>
            <a:r>
              <a:rPr lang="sk-SK" dirty="0"/>
              <a:t>jemný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odpočinok</a:t>
            </a:r>
            <a:r>
              <a:rPr lang="sk-SK" dirty="0"/>
              <a:t>, </a:t>
            </a:r>
            <a:r>
              <a:rPr lang="sk-SK" dirty="0" smtClean="0"/>
              <a:t> o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silný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dojímavý, blažený a 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pokojný </a:t>
            </a:r>
            <a:r>
              <a:rPr lang="sk-SK" u="sng" dirty="0" smtClean="0"/>
              <a:t>efekt</a:t>
            </a:r>
            <a:r>
              <a:rPr lang="sk-SK" dirty="0" smtClean="0"/>
              <a:t>. </a:t>
            </a:r>
            <a:r>
              <a:rPr lang="sk-SK" dirty="0"/>
              <a:t>Terézia nenazýva takými drobné pobožnosti duše, ktoré ju pohnú k slzám a </a:t>
            </a:r>
            <a:r>
              <a:rPr lang="sk-SK" dirty="0" smtClean="0"/>
              <a:t>vyvolajú v nej iné </a:t>
            </a:r>
            <a:r>
              <a:rPr lang="sk-SK" dirty="0"/>
              <a:t>drobné pocity, ktoré miznú už pri najmenšom závane vetríka, aj keď sú na začiatku dobré a sväté city, </a:t>
            </a:r>
            <a:r>
              <a:rPr lang="sk-SK" dirty="0" smtClean="0"/>
              <a:t>ktoré ale neslúžia </a:t>
            </a:r>
            <a:r>
              <a:rPr lang="sk-SK" dirty="0"/>
              <a:t>na to, aby </a:t>
            </a:r>
            <a:r>
              <a:rPr lang="sk-SK" dirty="0" smtClean="0"/>
              <a:t>determinovali </a:t>
            </a:r>
            <a:r>
              <a:rPr lang="sk-SK" dirty="0"/>
              <a:t>efekty dobrého alebo zlého </a:t>
            </a:r>
            <a:r>
              <a:rPr lang="sk-SK" dirty="0" smtClean="0"/>
              <a:t>ducha, o ktorých je reč. </a:t>
            </a:r>
            <a:r>
              <a:rPr lang="sk-SK" dirty="0"/>
              <a:t>Je preto dobré </a:t>
            </a:r>
            <a:r>
              <a:rPr lang="sk-SK" b="1" dirty="0">
                <a:solidFill>
                  <a:srgbClr val="C00000"/>
                </a:solidFill>
              </a:rPr>
              <a:t>byť opatrným</a:t>
            </a:r>
            <a:r>
              <a:rPr lang="sk-SK" dirty="0"/>
              <a:t>, najmä v prípade takých, ktorí nepokročili príliš v živote modlitby, lebo ľahko môžu byť oklamaní, ak mali nejaké videnia alebo zjavenia.</a:t>
            </a:r>
          </a:p>
          <a:p>
            <a:r>
              <a:rPr lang="sk-SK" dirty="0"/>
              <a:t>Ak je vec od Boha, v duši nezostáva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nijaká slabosť</a:t>
            </a:r>
            <a:r>
              <a:rPr lang="sk-SK" dirty="0"/>
              <a:t> a naopak, ak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od diabla</a:t>
            </a:r>
            <a:r>
              <a:rPr lang="sk-SK" dirty="0"/>
              <a:t>, </a:t>
            </a:r>
            <a:r>
              <a:rPr lang="sk-SK" dirty="0" smtClean="0"/>
              <a:t>dušu </a:t>
            </a:r>
            <a:r>
              <a:rPr lang="sk-SK" dirty="0"/>
              <a:t>zanecháva akoby zhrozenú a s veľkým znechutením.</a:t>
            </a:r>
          </a:p>
        </p:txBody>
      </p:sp>
    </p:spTree>
    <p:extLst>
      <p:ext uri="{BB962C8B-B14F-4D97-AF65-F5344CB8AC3E}">
        <p14:creationId xmlns:p14="http://schemas.microsoft.com/office/powerpoint/2010/main" val="3929392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Najbezpečnejšia ochrana pred klamom</a:t>
            </a:r>
            <a:b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Isté je, že démon nemôže oklamať – </a:t>
            </a:r>
            <a:endParaRPr lang="sk-SK" dirty="0" smtClean="0"/>
          </a:p>
          <a:p>
            <a:r>
              <a:rPr lang="sk-SK" dirty="0" smtClean="0"/>
              <a:t>Boh </a:t>
            </a:r>
            <a:r>
              <a:rPr lang="sk-SK" dirty="0"/>
              <a:t>by to ani  nedopustil –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dušu</a:t>
            </a:r>
            <a:r>
              <a:rPr lang="sk-SK" dirty="0"/>
              <a:t>, ktorá je </a:t>
            </a:r>
            <a:endParaRPr lang="sk-SK" dirty="0" smtClean="0"/>
          </a:p>
          <a:p>
            <a:r>
              <a:rPr lang="sk-SK" sz="4800" dirty="0" smtClean="0"/>
              <a:t>pokorná</a:t>
            </a:r>
            <a:r>
              <a:rPr lang="sk-SK" sz="6000" dirty="0" smtClean="0"/>
              <a:t> </a:t>
            </a:r>
            <a:r>
              <a:rPr lang="sk-SK" dirty="0"/>
              <a:t>a </a:t>
            </a:r>
            <a:endParaRPr lang="sk-SK" dirty="0" smtClean="0"/>
          </a:p>
          <a:p>
            <a:r>
              <a:rPr lang="sk-SK" sz="4800" dirty="0" smtClean="0"/>
              <a:t>nespolieha sa </a:t>
            </a:r>
            <a:r>
              <a:rPr lang="sk-SK" sz="4800" dirty="0"/>
              <a:t>na seba</a:t>
            </a:r>
            <a:r>
              <a:rPr lang="sk-SK" dirty="0"/>
              <a:t>, ale </a:t>
            </a:r>
            <a:endParaRPr lang="sk-SK" dirty="0" smtClean="0"/>
          </a:p>
          <a:p>
            <a:r>
              <a:rPr lang="sk-SK" sz="4800" dirty="0" smtClean="0"/>
              <a:t>čerpá </a:t>
            </a:r>
            <a:r>
              <a:rPr lang="sk-SK" sz="4800" dirty="0"/>
              <a:t>z viery</a:t>
            </a:r>
            <a:r>
              <a:rPr lang="sk-SK" dirty="0"/>
              <a:t>. 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Podrobnejší </a:t>
            </a:r>
            <a:r>
              <a:rPr lang="sk-SK" dirty="0"/>
              <a:t>rozbor si zasluhuje väčšiu pozornosť.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0093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Ďakujem </a:t>
            </a:r>
          </a:p>
          <a:p>
            <a:pPr algn="ctr"/>
            <a:r>
              <a:rPr lang="sk-SK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za pozornosť</a:t>
            </a:r>
            <a:endParaRPr lang="sk-SK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16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24. kapitola – Poslušnosť – Nemožnosť odolávať Pánovým omilosteniam – Pánovo gesto</a:t>
            </a:r>
            <a:br>
              <a:rPr lang="sk-SK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sk-SK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/>
          </a:p>
          <a:p>
            <a:endParaRPr lang="sk-SK" b="1" dirty="0"/>
          </a:p>
          <a:p>
            <a:r>
              <a:rPr lang="sk-SK" b="1" dirty="0" smtClean="0"/>
              <a:t>Ľady </a:t>
            </a:r>
            <a:r>
              <a:rPr lang="sk-SK" b="1" dirty="0"/>
              <a:t>sa začínajú topiť</a:t>
            </a:r>
            <a:endParaRPr lang="sk-SK" dirty="0"/>
          </a:p>
          <a:p>
            <a:r>
              <a:rPr lang="sk-SK" b="1" dirty="0"/>
              <a:t>D</a:t>
            </a:r>
            <a:r>
              <a:rPr lang="sk-SK" b="1" dirty="0" smtClean="0"/>
              <a:t>isponuje sa na </a:t>
            </a:r>
            <a:r>
              <a:rPr lang="sk-SK" b="1" dirty="0"/>
              <a:t>všetko čo prichádza od </a:t>
            </a:r>
            <a:r>
              <a:rPr lang="sk-SK" b="1" dirty="0" smtClean="0"/>
              <a:t>Pána</a:t>
            </a:r>
          </a:p>
          <a:p>
            <a:r>
              <a:rPr lang="sk-SK" b="1" dirty="0"/>
              <a:t>Citlivosť </a:t>
            </a:r>
            <a:r>
              <a:rPr lang="sk-SK" b="1" dirty="0" smtClean="0"/>
              <a:t>voči Bohu </a:t>
            </a:r>
            <a:r>
              <a:rPr lang="sk-SK" b="1" dirty="0"/>
              <a:t>a jej odraz v </a:t>
            </a:r>
            <a:r>
              <a:rPr lang="sk-SK" b="1" dirty="0" smtClean="0"/>
              <a:t>modlitbe</a:t>
            </a:r>
          </a:p>
          <a:p>
            <a:r>
              <a:rPr lang="sk-SK" b="1" dirty="0"/>
              <a:t>Stretnutie s </a:t>
            </a:r>
            <a:r>
              <a:rPr lang="sk-SK" b="1" dirty="0" smtClean="0"/>
              <a:t>pátrom Franciscom </a:t>
            </a:r>
            <a:r>
              <a:rPr lang="es-ES" b="1" dirty="0" smtClean="0"/>
              <a:t>de Borja SJ</a:t>
            </a:r>
            <a:endParaRPr lang="es-ES" dirty="0" smtClean="0"/>
          </a:p>
          <a:p>
            <a:r>
              <a:rPr lang="sk-SK" b="1" dirty="0" smtClean="0"/>
              <a:t>Páter </a:t>
            </a:r>
            <a:r>
              <a:rPr lang="es-ES" b="1" dirty="0" smtClean="0"/>
              <a:t>Juan de Prádanos SJ a prvé uchvátenie</a:t>
            </a:r>
            <a:endParaRPr lang="es-ES" dirty="0" smtClean="0"/>
          </a:p>
          <a:p>
            <a:endParaRPr lang="es-ES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50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Ľady sa začínajú topiť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Natešená </a:t>
            </a:r>
            <a:r>
              <a:rPr lang="sk-SK" dirty="0"/>
              <a:t>Terézia sa </a:t>
            </a:r>
            <a:r>
              <a:rPr lang="sk-SK" dirty="0" smtClean="0"/>
              <a:t>rozhodne pre poslušnosť, </a:t>
            </a:r>
            <a:r>
              <a:rPr lang="sk-SK" dirty="0"/>
              <a:t>že </a:t>
            </a:r>
            <a:r>
              <a:rPr lang="sk-SK" dirty="0" smtClean="0"/>
              <a:t>sa ničomu nebude </a:t>
            </a:r>
            <a:r>
              <a:rPr lang="sk-SK" dirty="0"/>
              <a:t>vyhýbať, čo jej Pán </a:t>
            </a:r>
            <a:r>
              <a:rPr lang="sk-SK" dirty="0" smtClean="0"/>
              <a:t>prikáže</a:t>
            </a:r>
            <a:endParaRPr lang="sk-SK" dirty="0"/>
          </a:p>
          <a:p>
            <a:r>
              <a:rPr lang="sk-SK" dirty="0" smtClean="0"/>
              <a:t>Ide skoro </a:t>
            </a:r>
            <a:r>
              <a:rPr lang="sk-SK" dirty="0"/>
              <a:t>vždy o </a:t>
            </a:r>
            <a:r>
              <a:rPr lang="sk-SK" dirty="0" smtClean="0"/>
              <a:t>jej spovedníkov, „tých </a:t>
            </a:r>
            <a:r>
              <a:rPr lang="sk-SK" dirty="0"/>
              <a:t>požehnaných mužov zo Spoločnosti Ježišovej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Stáva sa </a:t>
            </a:r>
            <a:r>
              <a:rPr lang="sk-SK" dirty="0"/>
              <a:t>takou mäkkou a flexibilnou, že </a:t>
            </a:r>
            <a:r>
              <a:rPr lang="sk-SK" dirty="0" smtClean="0"/>
              <a:t>niet </a:t>
            </a:r>
            <a:r>
              <a:rPr lang="sk-SK" dirty="0"/>
              <a:t>ničoho, čo by ju zastavilo vo vykonávaní toho, čo jej </a:t>
            </a:r>
            <a:r>
              <a:rPr lang="sk-SK" dirty="0" smtClean="0"/>
              <a:t>prikazujú. </a:t>
            </a:r>
            <a:r>
              <a:rPr lang="sk-SK" dirty="0"/>
              <a:t>Aké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dobrodenia</a:t>
            </a:r>
            <a:r>
              <a:rPr lang="sk-SK" dirty="0"/>
              <a:t> jej z toho vzišli?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513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DOBRODENIA POSLUŠNOSTI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Disponibilita 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všetko čo prichádza od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Pána</a:t>
            </a:r>
          </a:p>
          <a:p>
            <a:r>
              <a:rPr lang="sk-SK" dirty="0"/>
              <a:t>Začala sa </a:t>
            </a:r>
            <a:r>
              <a:rPr lang="sk-SK" u="sng" dirty="0"/>
              <a:t>vo všetkom meniť</a:t>
            </a:r>
            <a:r>
              <a:rPr lang="sk-SK" dirty="0"/>
              <a:t>, aj keď ju spovedník k tomu netlačil, skôr to sa jej zdalo, že si to ani nevšímal. Táto </a:t>
            </a:r>
            <a:r>
              <a:rPr lang="sk-SK" u="sng" dirty="0" smtClean="0"/>
              <a:t>sloboda</a:t>
            </a:r>
            <a:r>
              <a:rPr lang="sk-SK" dirty="0" smtClean="0"/>
              <a:t> </a:t>
            </a:r>
            <a:r>
              <a:rPr lang="sk-SK" dirty="0"/>
              <a:t>ju ale ešte viac podnecovala robiť všetko </a:t>
            </a:r>
            <a:r>
              <a:rPr lang="sk-SK" u="sng" dirty="0"/>
              <a:t>z lásky k Pánovi </a:t>
            </a:r>
            <a:r>
              <a:rPr lang="sk-SK" dirty="0"/>
              <a:t>a milovať ho čo </a:t>
            </a:r>
            <a:r>
              <a:rPr lang="sk-SK" dirty="0" smtClean="0"/>
              <a:t>najviac</a:t>
            </a:r>
          </a:p>
          <a:p>
            <a:r>
              <a:rPr lang="sk-SK" dirty="0" smtClean="0"/>
              <a:t>Činila </a:t>
            </a:r>
            <a:r>
              <a:rPr lang="sk-SK" dirty="0"/>
              <a:t>všetko, aby </a:t>
            </a:r>
            <a:r>
              <a:rPr lang="sk-SK" u="sng" dirty="0"/>
              <a:t>odporovala darom</a:t>
            </a:r>
            <a:r>
              <a:rPr lang="sk-SK" dirty="0"/>
              <a:t> a omilosteniam </a:t>
            </a:r>
            <a:r>
              <a:rPr lang="sk-SK" dirty="0" smtClean="0"/>
              <a:t>Boha</a:t>
            </a:r>
          </a:p>
          <a:p>
            <a:r>
              <a:rPr lang="sk-SK" u="sng" dirty="0" smtClean="0"/>
              <a:t>Rezistencia</a:t>
            </a:r>
            <a:r>
              <a:rPr lang="sk-SK" dirty="0" smtClean="0"/>
              <a:t> u Terézii </a:t>
            </a:r>
            <a:r>
              <a:rPr lang="sk-SK" dirty="0"/>
              <a:t>a iných mystikov je </a:t>
            </a:r>
            <a:r>
              <a:rPr lang="sk-SK" dirty="0" smtClean="0"/>
              <a:t>nutným postojom, </a:t>
            </a:r>
            <a:r>
              <a:rPr lang="sk-SK" dirty="0"/>
              <a:t>ktorý sa Bohu páči a na ktorom trvá, lebo takým dušiam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musí byť Boh všetkým</a:t>
            </a:r>
            <a:r>
              <a:rPr lang="sk-SK" dirty="0"/>
              <a:t>, a nie Jeho dary či charizmy</a:t>
            </a:r>
            <a:endParaRPr lang="sk-SK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014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Dve fázy mystického života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1)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Aktívna fáza rezistencie </a:t>
            </a:r>
            <a:r>
              <a:rPr lang="sk-SK" dirty="0" smtClean="0"/>
              <a:t>- </a:t>
            </a:r>
            <a:r>
              <a:rPr lang="sk-SK" dirty="0"/>
              <a:t>Terézia prezrádza, </a:t>
            </a:r>
            <a:r>
              <a:rPr lang="sk-SK" dirty="0" smtClean="0"/>
              <a:t>koľko jej duša </a:t>
            </a:r>
            <a:r>
              <a:rPr lang="sk-SK" dirty="0"/>
              <a:t>„získala z tohto odporovania chuti a darom od Boha, ktorému </a:t>
            </a:r>
            <a:r>
              <a:rPr lang="sk-SK" u="sng" dirty="0"/>
              <a:t>ju učila Jeho Veleba</a:t>
            </a:r>
            <a:r>
              <a:rPr lang="sk-SK" dirty="0"/>
              <a:t>. Lebo predtým </a:t>
            </a:r>
            <a:r>
              <a:rPr lang="sk-SK" dirty="0" smtClean="0"/>
              <a:t>sa </a:t>
            </a:r>
            <a:r>
              <a:rPr lang="sk-SK" dirty="0"/>
              <a:t>nazdávala, že k získaniu priazne pri modlitbe bolo potrebné utiahnuť sa a takmer sa neodvažovala ani </a:t>
            </a:r>
            <a:r>
              <a:rPr lang="sk-SK" dirty="0" smtClean="0"/>
              <a:t>pohnúť“</a:t>
            </a:r>
          </a:p>
          <a:p>
            <a:r>
              <a:rPr lang="sk-SK" dirty="0" smtClean="0"/>
              <a:t>2)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Fáza pasívneho prijímania </a:t>
            </a:r>
            <a:r>
              <a:rPr lang="sk-SK" dirty="0" smtClean="0"/>
              <a:t>- </a:t>
            </a:r>
            <a:r>
              <a:rPr lang="sk-SK" dirty="0"/>
              <a:t>Teraz prichádza na to, že čím viac sa usiluje rozptýliť, tým viac ju </a:t>
            </a:r>
            <a:r>
              <a:rPr lang="sk-SK" u="sng" dirty="0"/>
              <a:t>Pán prikrýva s onou jemnosťou a slávou, </a:t>
            </a:r>
            <a:r>
              <a:rPr lang="sk-SK" dirty="0"/>
              <a:t>ktorá ju celú obopína a spod ktorej nijako nemôže uniknúť</a:t>
            </a:r>
          </a:p>
        </p:txBody>
      </p:sp>
    </p:spTree>
    <p:extLst>
      <p:ext uri="{BB962C8B-B14F-4D97-AF65-F5344CB8AC3E}">
        <p14:creationId xmlns:p14="http://schemas.microsoft.com/office/powerpoint/2010/main" val="47767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Citlivosť voči urážkam Boha a jej odraz v modlitbe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Teréziina </a:t>
            </a:r>
            <a:r>
              <a:rPr lang="sk-SK" u="sng" dirty="0" smtClean="0"/>
              <a:t>láska </a:t>
            </a:r>
            <a:r>
              <a:rPr lang="sk-SK" u="sng" dirty="0"/>
              <a:t>k človečenstvu Ježiša Krista </a:t>
            </a:r>
            <a:r>
              <a:rPr lang="sk-SK" dirty="0"/>
              <a:t>ďalej vzrastá a jej </a:t>
            </a:r>
            <a:r>
              <a:rPr lang="sk-SK" u="sng" dirty="0"/>
              <a:t>modlitba</a:t>
            </a:r>
            <a:r>
              <a:rPr lang="sk-SK" dirty="0"/>
              <a:t> sa začína usadzovať ako budova, ktorá už má </a:t>
            </a:r>
            <a:r>
              <a:rPr lang="sk-SK" dirty="0" smtClean="0"/>
              <a:t>svoje základy</a:t>
            </a:r>
            <a:r>
              <a:rPr lang="sk-SK" dirty="0"/>
              <a:t>. Terézia sa sústreďuje na </a:t>
            </a:r>
            <a:r>
              <a:rPr lang="sk-SK" u="sng" dirty="0"/>
              <a:t>pokánie</a:t>
            </a:r>
            <a:r>
              <a:rPr lang="sk-SK" dirty="0"/>
              <a:t>, ktoré zanedbala pre veľké choroby, ktoré ju </a:t>
            </a:r>
            <a:r>
              <a:rPr lang="sk-SK" dirty="0" smtClean="0"/>
              <a:t>trápili</a:t>
            </a:r>
          </a:p>
          <a:p>
            <a:r>
              <a:rPr lang="sk-SK" b="1" dirty="0" smtClean="0"/>
              <a:t>P</a:t>
            </a:r>
            <a:r>
              <a:rPr lang="es-ES" b="1" dirty="0" smtClean="0"/>
              <a:t>. Diego de Cetina </a:t>
            </a:r>
            <a:r>
              <a:rPr lang="sk-SK" b="1" dirty="0" smtClean="0"/>
              <a:t>SJ </a:t>
            </a:r>
            <a:r>
              <a:rPr lang="sk-SK" dirty="0"/>
              <a:t>jej povedal, že niektoré veci jej nemohli škodiť, že Pán jej nie náhodou posielal </a:t>
            </a:r>
            <a:r>
              <a:rPr lang="sk-SK" dirty="0" smtClean="0"/>
              <a:t>choroby a keďže </a:t>
            </a:r>
            <a:r>
              <a:rPr lang="sk-SK" dirty="0"/>
              <a:t>sama </a:t>
            </a:r>
            <a:r>
              <a:rPr lang="sk-SK" u="sng" dirty="0"/>
              <a:t>nechcela robiť pokánie, Boh jej musel nejaké zaistiť</a:t>
            </a:r>
            <a:r>
              <a:rPr lang="sk-SK" dirty="0"/>
              <a:t>. Kázal jej robiť niektoré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umŕtvovania</a:t>
            </a:r>
            <a:r>
              <a:rPr lang="sk-SK" dirty="0"/>
              <a:t>, ktoré jej neboli veľmi po </a:t>
            </a:r>
            <a:r>
              <a:rPr lang="sk-SK" dirty="0" smtClean="0"/>
              <a:t>chuti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424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Teréziina viera, že cez spovedníkov </a:t>
            </a:r>
            <a:br>
              <a:rPr lang="sk-SK" b="1" dirty="0" smtClean="0"/>
            </a:br>
            <a:r>
              <a:rPr lang="sk-SK" b="1" dirty="0" smtClean="0"/>
              <a:t>k nej hovorí a v nej koná Boh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Začala už vnímať aj tie najmenšie </a:t>
            </a:r>
            <a:r>
              <a:rPr lang="sk-SK" u="sng" dirty="0"/>
              <a:t>urážky</a:t>
            </a:r>
            <a:r>
              <a:rPr lang="sk-SK" dirty="0"/>
              <a:t>, ktoré spôsobovala Bohu. </a:t>
            </a:r>
            <a:r>
              <a:rPr lang="sk-SK" dirty="0" smtClean="0"/>
              <a:t>Nech šlo o</a:t>
            </a:r>
            <a:r>
              <a:rPr lang="sk-SK" dirty="0"/>
              <a:t> akúkoľvek povrchnú </a:t>
            </a:r>
            <a:r>
              <a:rPr lang="sk-SK" dirty="0" smtClean="0"/>
              <a:t>vec, </a:t>
            </a:r>
            <a:r>
              <a:rPr lang="sk-SK" dirty="0"/>
              <a:t>pokiaľ ju neopustila, nemohla sa sústrediť na modlitbu. Veľa sa modlila, pretože </a:t>
            </a:r>
            <a:r>
              <a:rPr lang="sk-SK" u="sng" dirty="0"/>
              <a:t>Pán ju držal za ruku</a:t>
            </a:r>
            <a:r>
              <a:rPr lang="sk-SK" dirty="0"/>
              <a:t>. Jednala s jeho služobníkmi tak, aby </a:t>
            </a:r>
            <a:r>
              <a:rPr lang="sk-SK" u="sng" dirty="0"/>
              <a:t>nemohla cúvnuť </a:t>
            </a:r>
            <a:r>
              <a:rPr lang="sk-SK" dirty="0"/>
              <a:t>a zdalo sa jej priam zločinom, keby oni kvôli nej mali stratiť </a:t>
            </a:r>
            <a:r>
              <a:rPr lang="sk-SK" dirty="0" smtClean="0"/>
              <a:t>dôveru v pôsobenie milosti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905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Stretnutie s Franciscom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Borja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SJ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Do </a:t>
            </a:r>
            <a:r>
              <a:rPr lang="sk-SK" dirty="0"/>
              <a:t>kláštora Vtelenia </a:t>
            </a:r>
            <a:r>
              <a:rPr lang="sk-SK" dirty="0" smtClean="0"/>
              <a:t>prišiel páter </a:t>
            </a:r>
            <a:r>
              <a:rPr lang="sk-SK" dirty="0"/>
              <a:t>Francisco </a:t>
            </a:r>
            <a:r>
              <a:rPr lang="es-ES" dirty="0" smtClean="0"/>
              <a:t>de Borja</a:t>
            </a:r>
            <a:r>
              <a:rPr lang="sk-SK" dirty="0" smtClean="0"/>
              <a:t>, </a:t>
            </a:r>
            <a:r>
              <a:rPr lang="sk-SK" dirty="0"/>
              <a:t>vojvodca z </a:t>
            </a:r>
            <a:r>
              <a:rPr lang="es-ES" dirty="0" smtClean="0"/>
              <a:t>Gandie</a:t>
            </a:r>
            <a:r>
              <a:rPr lang="sk-SK" dirty="0" smtClean="0"/>
              <a:t>. </a:t>
            </a:r>
            <a:r>
              <a:rPr lang="sk-SK" dirty="0"/>
              <a:t>Nechal všetko a vstúpil do Ježišovej spoločnosti. Svätý Ignác ho menoval za Komisára pre Španielske Provincie (7.1. 1554), neskôr sa stal aj generálom </a:t>
            </a:r>
            <a:r>
              <a:rPr lang="sk-SK" dirty="0" smtClean="0"/>
              <a:t>jezuitov</a:t>
            </a:r>
          </a:p>
          <a:p>
            <a:r>
              <a:rPr lang="sk-SK" dirty="0"/>
              <a:t>Pozvaný kapitulou </a:t>
            </a:r>
            <a:r>
              <a:rPr lang="es-ES" dirty="0" smtClean="0"/>
              <a:t>Avily</a:t>
            </a:r>
            <a:r>
              <a:rPr lang="sk-SK" dirty="0" smtClean="0"/>
              <a:t> </a:t>
            </a:r>
            <a:r>
              <a:rPr lang="sk-SK" dirty="0"/>
              <a:t>v máji </a:t>
            </a:r>
            <a:r>
              <a:rPr lang="sk-SK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1554</a:t>
            </a:r>
            <a:r>
              <a:rPr lang="sk-SK" dirty="0"/>
              <a:t>, kázal v ktorýsi júnový deň oktávy Tela a Krvi Kristovej v katedrále. V tom čase sa na podnet Teréziinho spovedníka – pátra </a:t>
            </a:r>
            <a:r>
              <a:rPr lang="es-ES" b="1" dirty="0" smtClean="0"/>
              <a:t>Diego de Cetina </a:t>
            </a:r>
            <a:r>
              <a:rPr lang="sk-SK" dirty="0" smtClean="0"/>
              <a:t>a</a:t>
            </a:r>
            <a:r>
              <a:rPr lang="sk-SK" dirty="0"/>
              <a:t> svätého rytiera – </a:t>
            </a:r>
            <a:r>
              <a:rPr lang="es-ES" b="1" dirty="0" smtClean="0"/>
              <a:t>Francisca de Salcedo</a:t>
            </a:r>
            <a:r>
              <a:rPr lang="es-ES" dirty="0" smtClean="0"/>
              <a:t> </a:t>
            </a:r>
            <a:r>
              <a:rPr lang="sk-SK" dirty="0" smtClean="0"/>
              <a:t>stretol </a:t>
            </a:r>
            <a:r>
              <a:rPr lang="sk-SK" dirty="0"/>
              <a:t>prvýkrát so sväticou, druhýkrát to mohlo byť pravdepodobne v roku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1557</a:t>
            </a:r>
            <a:endParaRPr lang="sk-SK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005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565</Words>
  <Application>Microsoft Office PowerPoint</Application>
  <PresentationFormat>Prezentácia na obrazovke (4:3)</PresentationFormat>
  <Paragraphs>110</Paragraphs>
  <Slides>28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29" baseType="lpstr">
      <vt:lpstr>Motív Office</vt:lpstr>
      <vt:lpstr>Pred rozliatou milosťou sa nemožno ukryť </vt:lpstr>
      <vt:lpstr>OBSAH</vt:lpstr>
      <vt:lpstr> 24. kapitola – Poslušnosť – Nemožnosť odolávať Pánovým omilosteniam – Pánovo gesto </vt:lpstr>
      <vt:lpstr>Ľady sa začínajú topiť</vt:lpstr>
      <vt:lpstr>DOBRODENIA POSLUŠNOSTI</vt:lpstr>
      <vt:lpstr>Dve fázy mystického života</vt:lpstr>
      <vt:lpstr> Citlivosť voči urážkam Boha a jej odraz v modlitbe </vt:lpstr>
      <vt:lpstr>Teréziina viera, že cez spovedníkov  k nej hovorí a v nej koná Boh</vt:lpstr>
      <vt:lpstr>Stretnutie s Franciscom de Borja SJ</vt:lpstr>
      <vt:lpstr>Zámer P. Francisca de Borja SJ </vt:lpstr>
      <vt:lpstr>Pátra Diega prekladajú do Salamanky</vt:lpstr>
      <vt:lpstr> Vedenie Terézie pátrom Juanom de Prádanos SJ a jej prvé uchvátenie </vt:lpstr>
      <vt:lpstr>ČO CHCEL OD NEJ PÁTER</vt:lpstr>
      <vt:lpstr>„Už nechcem, aby si sa zhovárala s ľuďmi, ale s anjelmi“</vt:lpstr>
      <vt:lpstr>Pánova služobnica </vt:lpstr>
      <vt:lpstr> 25. kapitola – Spôsob chápania oslovenia duše Bohom bez počutia </vt:lpstr>
      <vt:lpstr> Prečo je dôležité podľa Terézie deklarovať takéto hovory </vt:lpstr>
      <vt:lpstr> Definícia „hovoru“ cirkevnej učiteľky  </vt:lpstr>
      <vt:lpstr>Klamy, do ktorých možno upadnúť </vt:lpstr>
      <vt:lpstr>Hovor od Boha – mystický hovor</vt:lpstr>
      <vt:lpstr>Kedy môže rozum niečo vyfabrikovať </vt:lpstr>
      <vt:lpstr>.</vt:lpstr>
      <vt:lpstr>JASNOSŤ ROZDIELU</vt:lpstr>
      <vt:lpstr>Iné dôležité znaky pri mystickom hovore</vt:lpstr>
      <vt:lpstr> Efekty spôsobené démonom </vt:lpstr>
      <vt:lpstr>Niektoré ďalšie rozdiely efektov –  od Boha a od Zlého</vt:lpstr>
      <vt:lpstr> Najbezpečnejšia ochrana pred klamom 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 rozliatou milosťou sa nemožno ukryť</dc:title>
  <dc:creator>Uzivatel</dc:creator>
  <cp:lastModifiedBy>Uzivatel</cp:lastModifiedBy>
  <cp:revision>27</cp:revision>
  <dcterms:created xsi:type="dcterms:W3CDTF">2017-01-13T15:13:59Z</dcterms:created>
  <dcterms:modified xsi:type="dcterms:W3CDTF">2017-01-18T11:14:30Z</dcterms:modified>
</cp:coreProperties>
</file>