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Lst>
  <p:sldSz cx="9144000" cy="6858000" type="screen4x3"/>
  <p:notesSz cx="6858000" cy="9144000"/>
  <p:defaultTextStyle>
    <a:defPPr>
      <a:defRPr lang="sk-S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5" d="100"/>
          <a:sy n="45" d="100"/>
        </p:scale>
        <p:origin x="-1236"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á snímka">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sk-SK" smtClean="0"/>
              <a:t>Upravte štýly predlohy textu</a:t>
            </a:r>
            <a:endParaRPr lang="sk-SK"/>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k-SK" smtClean="0"/>
              <a:t>Upravte štýl predlohy podnadpisov</a:t>
            </a:r>
            <a:endParaRPr lang="sk-SK"/>
          </a:p>
        </p:txBody>
      </p:sp>
      <p:sp>
        <p:nvSpPr>
          <p:cNvPr id="4" name="Zástupný symbol dátumu 3"/>
          <p:cNvSpPr>
            <a:spLocks noGrp="1"/>
          </p:cNvSpPr>
          <p:nvPr>
            <p:ph type="dt" sz="half" idx="10"/>
          </p:nvPr>
        </p:nvSpPr>
        <p:spPr/>
        <p:txBody>
          <a:bodyPr/>
          <a:lstStyle/>
          <a:p>
            <a:fld id="{CD4C5959-CD60-4A3E-9C32-763A72CD784E}" type="datetimeFigureOut">
              <a:rPr lang="sk-SK" smtClean="0"/>
              <a:t>17. 12. 2017</a:t>
            </a:fld>
            <a:endParaRPr lang="sk-SK"/>
          </a:p>
        </p:txBody>
      </p:sp>
      <p:sp>
        <p:nvSpPr>
          <p:cNvPr id="5" name="Zástupný symbol päty 4"/>
          <p:cNvSpPr>
            <a:spLocks noGrp="1"/>
          </p:cNvSpPr>
          <p:nvPr>
            <p:ph type="ftr" sz="quarter" idx="11"/>
          </p:nvPr>
        </p:nvSpPr>
        <p:spPr/>
        <p:txBody>
          <a:bodyPr/>
          <a:lstStyle/>
          <a:p>
            <a:endParaRPr lang="sk-SK"/>
          </a:p>
        </p:txBody>
      </p:sp>
      <p:sp>
        <p:nvSpPr>
          <p:cNvPr id="6" name="Zástupný symbol čísla snímky 5"/>
          <p:cNvSpPr>
            <a:spLocks noGrp="1"/>
          </p:cNvSpPr>
          <p:nvPr>
            <p:ph type="sldNum" sz="quarter" idx="12"/>
          </p:nvPr>
        </p:nvSpPr>
        <p:spPr/>
        <p:txBody>
          <a:bodyPr/>
          <a:lstStyle/>
          <a:p>
            <a:fld id="{F61BC18B-E604-402F-9197-CE4996695DEF}" type="slidenum">
              <a:rPr lang="sk-SK" smtClean="0"/>
              <a:t>‹#›</a:t>
            </a:fld>
            <a:endParaRPr lang="sk-SK"/>
          </a:p>
        </p:txBody>
      </p:sp>
    </p:spTree>
    <p:extLst>
      <p:ext uri="{BB962C8B-B14F-4D97-AF65-F5344CB8AC3E}">
        <p14:creationId xmlns:p14="http://schemas.microsoft.com/office/powerpoint/2010/main" val="31339330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z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smtClean="0"/>
              <a:t>Upravte štýly predlohy textu</a:t>
            </a:r>
            <a:endParaRPr lang="sk-SK"/>
          </a:p>
        </p:txBody>
      </p:sp>
      <p:sp>
        <p:nvSpPr>
          <p:cNvPr id="3" name="Zástupný symbol zvislého textu 2"/>
          <p:cNvSpPr>
            <a:spLocks noGrp="1"/>
          </p:cNvSpPr>
          <p:nvPr>
            <p:ph type="body" orient="vert" idx="1"/>
          </p:nvPr>
        </p:nvSpPr>
        <p:spPr/>
        <p:txBody>
          <a:bodyPr vert="eaVert"/>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4" name="Zástupný symbol dátumu 3"/>
          <p:cNvSpPr>
            <a:spLocks noGrp="1"/>
          </p:cNvSpPr>
          <p:nvPr>
            <p:ph type="dt" sz="half" idx="10"/>
          </p:nvPr>
        </p:nvSpPr>
        <p:spPr/>
        <p:txBody>
          <a:bodyPr/>
          <a:lstStyle/>
          <a:p>
            <a:fld id="{CD4C5959-CD60-4A3E-9C32-763A72CD784E}" type="datetimeFigureOut">
              <a:rPr lang="sk-SK" smtClean="0"/>
              <a:t>17. 12. 2017</a:t>
            </a:fld>
            <a:endParaRPr lang="sk-SK"/>
          </a:p>
        </p:txBody>
      </p:sp>
      <p:sp>
        <p:nvSpPr>
          <p:cNvPr id="5" name="Zástupný symbol päty 4"/>
          <p:cNvSpPr>
            <a:spLocks noGrp="1"/>
          </p:cNvSpPr>
          <p:nvPr>
            <p:ph type="ftr" sz="quarter" idx="11"/>
          </p:nvPr>
        </p:nvSpPr>
        <p:spPr/>
        <p:txBody>
          <a:bodyPr/>
          <a:lstStyle/>
          <a:p>
            <a:endParaRPr lang="sk-SK"/>
          </a:p>
        </p:txBody>
      </p:sp>
      <p:sp>
        <p:nvSpPr>
          <p:cNvPr id="6" name="Zástupný symbol čísla snímky 5"/>
          <p:cNvSpPr>
            <a:spLocks noGrp="1"/>
          </p:cNvSpPr>
          <p:nvPr>
            <p:ph type="sldNum" sz="quarter" idx="12"/>
          </p:nvPr>
        </p:nvSpPr>
        <p:spPr/>
        <p:txBody>
          <a:bodyPr/>
          <a:lstStyle/>
          <a:p>
            <a:fld id="{F61BC18B-E604-402F-9197-CE4996695DEF}" type="slidenum">
              <a:rPr lang="sk-SK" smtClean="0"/>
              <a:t>‹#›</a:t>
            </a:fld>
            <a:endParaRPr lang="sk-SK"/>
          </a:p>
        </p:txBody>
      </p:sp>
    </p:spTree>
    <p:extLst>
      <p:ext uri="{BB962C8B-B14F-4D97-AF65-F5344CB8AC3E}">
        <p14:creationId xmlns:p14="http://schemas.microsoft.com/office/powerpoint/2010/main" val="17247186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Zvislý nadpis a text">
    <p:spTree>
      <p:nvGrpSpPr>
        <p:cNvPr id="1" name=""/>
        <p:cNvGrpSpPr/>
        <p:nvPr/>
      </p:nvGrpSpPr>
      <p:grpSpPr>
        <a:xfrm>
          <a:off x="0" y="0"/>
          <a:ext cx="0" cy="0"/>
          <a:chOff x="0" y="0"/>
          <a:chExt cx="0" cy="0"/>
        </a:xfrm>
      </p:grpSpPr>
      <p:sp>
        <p:nvSpPr>
          <p:cNvPr id="2" name="Zvislý nadpis 1"/>
          <p:cNvSpPr>
            <a:spLocks noGrp="1"/>
          </p:cNvSpPr>
          <p:nvPr>
            <p:ph type="title" orient="vert"/>
          </p:nvPr>
        </p:nvSpPr>
        <p:spPr>
          <a:xfrm>
            <a:off x="6629400" y="274638"/>
            <a:ext cx="2057400" cy="5851525"/>
          </a:xfrm>
        </p:spPr>
        <p:txBody>
          <a:bodyPr vert="eaVert"/>
          <a:lstStyle/>
          <a:p>
            <a:r>
              <a:rPr lang="sk-SK" smtClean="0"/>
              <a:t>Upravte štýly predlohy textu</a:t>
            </a:r>
            <a:endParaRPr lang="sk-SK"/>
          </a:p>
        </p:txBody>
      </p:sp>
      <p:sp>
        <p:nvSpPr>
          <p:cNvPr id="3" name="Zástupný symbol zvislého textu 2"/>
          <p:cNvSpPr>
            <a:spLocks noGrp="1"/>
          </p:cNvSpPr>
          <p:nvPr>
            <p:ph type="body" orient="vert" idx="1"/>
          </p:nvPr>
        </p:nvSpPr>
        <p:spPr>
          <a:xfrm>
            <a:off x="457200" y="274638"/>
            <a:ext cx="6019800" cy="5851525"/>
          </a:xfrm>
        </p:spPr>
        <p:txBody>
          <a:bodyPr vert="eaVert"/>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4" name="Zástupný symbol dátumu 3"/>
          <p:cNvSpPr>
            <a:spLocks noGrp="1"/>
          </p:cNvSpPr>
          <p:nvPr>
            <p:ph type="dt" sz="half" idx="10"/>
          </p:nvPr>
        </p:nvSpPr>
        <p:spPr/>
        <p:txBody>
          <a:bodyPr/>
          <a:lstStyle/>
          <a:p>
            <a:fld id="{CD4C5959-CD60-4A3E-9C32-763A72CD784E}" type="datetimeFigureOut">
              <a:rPr lang="sk-SK" smtClean="0"/>
              <a:t>17. 12. 2017</a:t>
            </a:fld>
            <a:endParaRPr lang="sk-SK"/>
          </a:p>
        </p:txBody>
      </p:sp>
      <p:sp>
        <p:nvSpPr>
          <p:cNvPr id="5" name="Zástupný symbol päty 4"/>
          <p:cNvSpPr>
            <a:spLocks noGrp="1"/>
          </p:cNvSpPr>
          <p:nvPr>
            <p:ph type="ftr" sz="quarter" idx="11"/>
          </p:nvPr>
        </p:nvSpPr>
        <p:spPr/>
        <p:txBody>
          <a:bodyPr/>
          <a:lstStyle/>
          <a:p>
            <a:endParaRPr lang="sk-SK"/>
          </a:p>
        </p:txBody>
      </p:sp>
      <p:sp>
        <p:nvSpPr>
          <p:cNvPr id="6" name="Zástupný symbol čísla snímky 5"/>
          <p:cNvSpPr>
            <a:spLocks noGrp="1"/>
          </p:cNvSpPr>
          <p:nvPr>
            <p:ph type="sldNum" sz="quarter" idx="12"/>
          </p:nvPr>
        </p:nvSpPr>
        <p:spPr/>
        <p:txBody>
          <a:bodyPr/>
          <a:lstStyle/>
          <a:p>
            <a:fld id="{F61BC18B-E604-402F-9197-CE4996695DEF}" type="slidenum">
              <a:rPr lang="sk-SK" smtClean="0"/>
              <a:t>‹#›</a:t>
            </a:fld>
            <a:endParaRPr lang="sk-SK"/>
          </a:p>
        </p:txBody>
      </p:sp>
    </p:spTree>
    <p:extLst>
      <p:ext uri="{BB962C8B-B14F-4D97-AF65-F5344CB8AC3E}">
        <p14:creationId xmlns:p14="http://schemas.microsoft.com/office/powerpoint/2010/main" val="35198884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smtClean="0"/>
              <a:t>Upravte štýly predlohy textu</a:t>
            </a:r>
            <a:endParaRPr lang="sk-SK"/>
          </a:p>
        </p:txBody>
      </p:sp>
      <p:sp>
        <p:nvSpPr>
          <p:cNvPr id="3" name="Zástupný symbol obsahu 2"/>
          <p:cNvSpPr>
            <a:spLocks noGrp="1"/>
          </p:cNvSpPr>
          <p:nvPr>
            <p:ph idx="1"/>
          </p:nvPr>
        </p:nvSpPr>
        <p:spPr/>
        <p:txBody>
          <a:body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4" name="Zástupný symbol dátumu 3"/>
          <p:cNvSpPr>
            <a:spLocks noGrp="1"/>
          </p:cNvSpPr>
          <p:nvPr>
            <p:ph type="dt" sz="half" idx="10"/>
          </p:nvPr>
        </p:nvSpPr>
        <p:spPr/>
        <p:txBody>
          <a:bodyPr/>
          <a:lstStyle/>
          <a:p>
            <a:fld id="{CD4C5959-CD60-4A3E-9C32-763A72CD784E}" type="datetimeFigureOut">
              <a:rPr lang="sk-SK" smtClean="0"/>
              <a:t>17. 12. 2017</a:t>
            </a:fld>
            <a:endParaRPr lang="sk-SK"/>
          </a:p>
        </p:txBody>
      </p:sp>
      <p:sp>
        <p:nvSpPr>
          <p:cNvPr id="5" name="Zástupný symbol päty 4"/>
          <p:cNvSpPr>
            <a:spLocks noGrp="1"/>
          </p:cNvSpPr>
          <p:nvPr>
            <p:ph type="ftr" sz="quarter" idx="11"/>
          </p:nvPr>
        </p:nvSpPr>
        <p:spPr/>
        <p:txBody>
          <a:bodyPr/>
          <a:lstStyle/>
          <a:p>
            <a:endParaRPr lang="sk-SK"/>
          </a:p>
        </p:txBody>
      </p:sp>
      <p:sp>
        <p:nvSpPr>
          <p:cNvPr id="6" name="Zástupný symbol čísla snímky 5"/>
          <p:cNvSpPr>
            <a:spLocks noGrp="1"/>
          </p:cNvSpPr>
          <p:nvPr>
            <p:ph type="sldNum" sz="quarter" idx="12"/>
          </p:nvPr>
        </p:nvSpPr>
        <p:spPr/>
        <p:txBody>
          <a:bodyPr/>
          <a:lstStyle/>
          <a:p>
            <a:fld id="{F61BC18B-E604-402F-9197-CE4996695DEF}" type="slidenum">
              <a:rPr lang="sk-SK" smtClean="0"/>
              <a:t>‹#›</a:t>
            </a:fld>
            <a:endParaRPr lang="sk-SK"/>
          </a:p>
        </p:txBody>
      </p:sp>
    </p:spTree>
    <p:extLst>
      <p:ext uri="{BB962C8B-B14F-4D97-AF65-F5344CB8AC3E}">
        <p14:creationId xmlns:p14="http://schemas.microsoft.com/office/powerpoint/2010/main" val="12814315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Hlavička sekcie">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sk-SK" smtClean="0"/>
              <a:t>Upravte štýly predlohy textu</a:t>
            </a:r>
            <a:endParaRPr lang="sk-SK"/>
          </a:p>
        </p:txBody>
      </p:sp>
      <p:sp>
        <p:nvSpPr>
          <p:cNvPr id="3" name="Zástupný symbol tex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k-SK" smtClean="0"/>
              <a:t>Upravte štýl predlohy textu.</a:t>
            </a:r>
          </a:p>
        </p:txBody>
      </p:sp>
      <p:sp>
        <p:nvSpPr>
          <p:cNvPr id="4" name="Zástupný symbol dátumu 3"/>
          <p:cNvSpPr>
            <a:spLocks noGrp="1"/>
          </p:cNvSpPr>
          <p:nvPr>
            <p:ph type="dt" sz="half" idx="10"/>
          </p:nvPr>
        </p:nvSpPr>
        <p:spPr/>
        <p:txBody>
          <a:bodyPr/>
          <a:lstStyle/>
          <a:p>
            <a:fld id="{CD4C5959-CD60-4A3E-9C32-763A72CD784E}" type="datetimeFigureOut">
              <a:rPr lang="sk-SK" smtClean="0"/>
              <a:t>17. 12. 2017</a:t>
            </a:fld>
            <a:endParaRPr lang="sk-SK"/>
          </a:p>
        </p:txBody>
      </p:sp>
      <p:sp>
        <p:nvSpPr>
          <p:cNvPr id="5" name="Zástupný symbol päty 4"/>
          <p:cNvSpPr>
            <a:spLocks noGrp="1"/>
          </p:cNvSpPr>
          <p:nvPr>
            <p:ph type="ftr" sz="quarter" idx="11"/>
          </p:nvPr>
        </p:nvSpPr>
        <p:spPr/>
        <p:txBody>
          <a:bodyPr/>
          <a:lstStyle/>
          <a:p>
            <a:endParaRPr lang="sk-SK"/>
          </a:p>
        </p:txBody>
      </p:sp>
      <p:sp>
        <p:nvSpPr>
          <p:cNvPr id="6" name="Zástupný symbol čísla snímky 5"/>
          <p:cNvSpPr>
            <a:spLocks noGrp="1"/>
          </p:cNvSpPr>
          <p:nvPr>
            <p:ph type="sldNum" sz="quarter" idx="12"/>
          </p:nvPr>
        </p:nvSpPr>
        <p:spPr/>
        <p:txBody>
          <a:bodyPr/>
          <a:lstStyle/>
          <a:p>
            <a:fld id="{F61BC18B-E604-402F-9197-CE4996695DEF}" type="slidenum">
              <a:rPr lang="sk-SK" smtClean="0"/>
              <a:t>‹#›</a:t>
            </a:fld>
            <a:endParaRPr lang="sk-SK"/>
          </a:p>
        </p:txBody>
      </p:sp>
    </p:spTree>
    <p:extLst>
      <p:ext uri="{BB962C8B-B14F-4D97-AF65-F5344CB8AC3E}">
        <p14:creationId xmlns:p14="http://schemas.microsoft.com/office/powerpoint/2010/main" val="41227158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smtClean="0"/>
              <a:t>Upravte štýly predlohy textu</a:t>
            </a:r>
            <a:endParaRPr lang="sk-SK"/>
          </a:p>
        </p:txBody>
      </p:sp>
      <p:sp>
        <p:nvSpPr>
          <p:cNvPr id="3" name="Zástupný symbol obsah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4" name="Zástupný symbol obsah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5" name="Zástupný symbol dátumu 4"/>
          <p:cNvSpPr>
            <a:spLocks noGrp="1"/>
          </p:cNvSpPr>
          <p:nvPr>
            <p:ph type="dt" sz="half" idx="10"/>
          </p:nvPr>
        </p:nvSpPr>
        <p:spPr/>
        <p:txBody>
          <a:bodyPr/>
          <a:lstStyle/>
          <a:p>
            <a:fld id="{CD4C5959-CD60-4A3E-9C32-763A72CD784E}" type="datetimeFigureOut">
              <a:rPr lang="sk-SK" smtClean="0"/>
              <a:t>17. 12. 2017</a:t>
            </a:fld>
            <a:endParaRPr lang="sk-SK"/>
          </a:p>
        </p:txBody>
      </p:sp>
      <p:sp>
        <p:nvSpPr>
          <p:cNvPr id="6" name="Zástupný symbol päty 5"/>
          <p:cNvSpPr>
            <a:spLocks noGrp="1"/>
          </p:cNvSpPr>
          <p:nvPr>
            <p:ph type="ftr" sz="quarter" idx="11"/>
          </p:nvPr>
        </p:nvSpPr>
        <p:spPr/>
        <p:txBody>
          <a:bodyPr/>
          <a:lstStyle/>
          <a:p>
            <a:endParaRPr lang="sk-SK"/>
          </a:p>
        </p:txBody>
      </p:sp>
      <p:sp>
        <p:nvSpPr>
          <p:cNvPr id="7" name="Zástupný symbol čísla snímky 6"/>
          <p:cNvSpPr>
            <a:spLocks noGrp="1"/>
          </p:cNvSpPr>
          <p:nvPr>
            <p:ph type="sldNum" sz="quarter" idx="12"/>
          </p:nvPr>
        </p:nvSpPr>
        <p:spPr/>
        <p:txBody>
          <a:bodyPr/>
          <a:lstStyle/>
          <a:p>
            <a:fld id="{F61BC18B-E604-402F-9197-CE4996695DEF}" type="slidenum">
              <a:rPr lang="sk-SK" smtClean="0"/>
              <a:t>‹#›</a:t>
            </a:fld>
            <a:endParaRPr lang="sk-SK"/>
          </a:p>
        </p:txBody>
      </p:sp>
    </p:spTree>
    <p:extLst>
      <p:ext uri="{BB962C8B-B14F-4D97-AF65-F5344CB8AC3E}">
        <p14:creationId xmlns:p14="http://schemas.microsoft.com/office/powerpoint/2010/main" val="27361276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anie">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sk-SK" smtClean="0"/>
              <a:t>Upravte štýly predlohy textu</a:t>
            </a:r>
            <a:endParaRPr lang="sk-SK"/>
          </a:p>
        </p:txBody>
      </p:sp>
      <p:sp>
        <p:nvSpPr>
          <p:cNvPr id="3" name="Zástupný symbol tex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smtClean="0"/>
              <a:t>Upravte štýl predlohy textu.</a:t>
            </a:r>
          </a:p>
        </p:txBody>
      </p:sp>
      <p:sp>
        <p:nvSpPr>
          <p:cNvPr id="4" name="Zástupný symbol obsah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5" name="Zástupný symbol tex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smtClean="0"/>
              <a:t>Upravte štýl predlohy textu.</a:t>
            </a:r>
          </a:p>
        </p:txBody>
      </p:sp>
      <p:sp>
        <p:nvSpPr>
          <p:cNvPr id="6" name="Zástupný symbol obsah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7" name="Zástupný symbol dátumu 6"/>
          <p:cNvSpPr>
            <a:spLocks noGrp="1"/>
          </p:cNvSpPr>
          <p:nvPr>
            <p:ph type="dt" sz="half" idx="10"/>
          </p:nvPr>
        </p:nvSpPr>
        <p:spPr/>
        <p:txBody>
          <a:bodyPr/>
          <a:lstStyle/>
          <a:p>
            <a:fld id="{CD4C5959-CD60-4A3E-9C32-763A72CD784E}" type="datetimeFigureOut">
              <a:rPr lang="sk-SK" smtClean="0"/>
              <a:t>17. 12. 2017</a:t>
            </a:fld>
            <a:endParaRPr lang="sk-SK"/>
          </a:p>
        </p:txBody>
      </p:sp>
      <p:sp>
        <p:nvSpPr>
          <p:cNvPr id="8" name="Zástupný symbol päty 7"/>
          <p:cNvSpPr>
            <a:spLocks noGrp="1"/>
          </p:cNvSpPr>
          <p:nvPr>
            <p:ph type="ftr" sz="quarter" idx="11"/>
          </p:nvPr>
        </p:nvSpPr>
        <p:spPr/>
        <p:txBody>
          <a:bodyPr/>
          <a:lstStyle/>
          <a:p>
            <a:endParaRPr lang="sk-SK"/>
          </a:p>
        </p:txBody>
      </p:sp>
      <p:sp>
        <p:nvSpPr>
          <p:cNvPr id="9" name="Zástupný symbol čísla snímky 8"/>
          <p:cNvSpPr>
            <a:spLocks noGrp="1"/>
          </p:cNvSpPr>
          <p:nvPr>
            <p:ph type="sldNum" sz="quarter" idx="12"/>
          </p:nvPr>
        </p:nvSpPr>
        <p:spPr/>
        <p:txBody>
          <a:bodyPr/>
          <a:lstStyle/>
          <a:p>
            <a:fld id="{F61BC18B-E604-402F-9197-CE4996695DEF}" type="slidenum">
              <a:rPr lang="sk-SK" smtClean="0"/>
              <a:t>‹#›</a:t>
            </a:fld>
            <a:endParaRPr lang="sk-SK"/>
          </a:p>
        </p:txBody>
      </p:sp>
    </p:spTree>
    <p:extLst>
      <p:ext uri="{BB962C8B-B14F-4D97-AF65-F5344CB8AC3E}">
        <p14:creationId xmlns:p14="http://schemas.microsoft.com/office/powerpoint/2010/main" val="37200025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Len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smtClean="0"/>
              <a:t>Upravte štýly predlohy textu</a:t>
            </a:r>
            <a:endParaRPr lang="sk-SK"/>
          </a:p>
        </p:txBody>
      </p:sp>
      <p:sp>
        <p:nvSpPr>
          <p:cNvPr id="3" name="Zástupný symbol dátumu 2"/>
          <p:cNvSpPr>
            <a:spLocks noGrp="1"/>
          </p:cNvSpPr>
          <p:nvPr>
            <p:ph type="dt" sz="half" idx="10"/>
          </p:nvPr>
        </p:nvSpPr>
        <p:spPr/>
        <p:txBody>
          <a:bodyPr/>
          <a:lstStyle/>
          <a:p>
            <a:fld id="{CD4C5959-CD60-4A3E-9C32-763A72CD784E}" type="datetimeFigureOut">
              <a:rPr lang="sk-SK" smtClean="0"/>
              <a:t>17. 12. 2017</a:t>
            </a:fld>
            <a:endParaRPr lang="sk-SK"/>
          </a:p>
        </p:txBody>
      </p:sp>
      <p:sp>
        <p:nvSpPr>
          <p:cNvPr id="4" name="Zástupný symbol päty 3"/>
          <p:cNvSpPr>
            <a:spLocks noGrp="1"/>
          </p:cNvSpPr>
          <p:nvPr>
            <p:ph type="ftr" sz="quarter" idx="11"/>
          </p:nvPr>
        </p:nvSpPr>
        <p:spPr/>
        <p:txBody>
          <a:bodyPr/>
          <a:lstStyle/>
          <a:p>
            <a:endParaRPr lang="sk-SK"/>
          </a:p>
        </p:txBody>
      </p:sp>
      <p:sp>
        <p:nvSpPr>
          <p:cNvPr id="5" name="Zástupný symbol čísla snímky 4"/>
          <p:cNvSpPr>
            <a:spLocks noGrp="1"/>
          </p:cNvSpPr>
          <p:nvPr>
            <p:ph type="sldNum" sz="quarter" idx="12"/>
          </p:nvPr>
        </p:nvSpPr>
        <p:spPr/>
        <p:txBody>
          <a:bodyPr/>
          <a:lstStyle/>
          <a:p>
            <a:fld id="{F61BC18B-E604-402F-9197-CE4996695DEF}" type="slidenum">
              <a:rPr lang="sk-SK" smtClean="0"/>
              <a:t>‹#›</a:t>
            </a:fld>
            <a:endParaRPr lang="sk-SK"/>
          </a:p>
        </p:txBody>
      </p:sp>
    </p:spTree>
    <p:extLst>
      <p:ext uri="{BB962C8B-B14F-4D97-AF65-F5344CB8AC3E}">
        <p14:creationId xmlns:p14="http://schemas.microsoft.com/office/powerpoint/2010/main" val="28432760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a">
    <p:spTree>
      <p:nvGrpSpPr>
        <p:cNvPr id="1" name=""/>
        <p:cNvGrpSpPr/>
        <p:nvPr/>
      </p:nvGrpSpPr>
      <p:grpSpPr>
        <a:xfrm>
          <a:off x="0" y="0"/>
          <a:ext cx="0" cy="0"/>
          <a:chOff x="0" y="0"/>
          <a:chExt cx="0" cy="0"/>
        </a:xfrm>
      </p:grpSpPr>
      <p:sp>
        <p:nvSpPr>
          <p:cNvPr id="2" name="Zástupný symbol dátumu 1"/>
          <p:cNvSpPr>
            <a:spLocks noGrp="1"/>
          </p:cNvSpPr>
          <p:nvPr>
            <p:ph type="dt" sz="half" idx="10"/>
          </p:nvPr>
        </p:nvSpPr>
        <p:spPr/>
        <p:txBody>
          <a:bodyPr/>
          <a:lstStyle/>
          <a:p>
            <a:fld id="{CD4C5959-CD60-4A3E-9C32-763A72CD784E}" type="datetimeFigureOut">
              <a:rPr lang="sk-SK" smtClean="0"/>
              <a:t>17. 12. 2017</a:t>
            </a:fld>
            <a:endParaRPr lang="sk-SK"/>
          </a:p>
        </p:txBody>
      </p:sp>
      <p:sp>
        <p:nvSpPr>
          <p:cNvPr id="3" name="Zástupný symbol päty 2"/>
          <p:cNvSpPr>
            <a:spLocks noGrp="1"/>
          </p:cNvSpPr>
          <p:nvPr>
            <p:ph type="ftr" sz="quarter" idx="11"/>
          </p:nvPr>
        </p:nvSpPr>
        <p:spPr/>
        <p:txBody>
          <a:bodyPr/>
          <a:lstStyle/>
          <a:p>
            <a:endParaRPr lang="sk-SK"/>
          </a:p>
        </p:txBody>
      </p:sp>
      <p:sp>
        <p:nvSpPr>
          <p:cNvPr id="4" name="Zástupný symbol čísla snímky 3"/>
          <p:cNvSpPr>
            <a:spLocks noGrp="1"/>
          </p:cNvSpPr>
          <p:nvPr>
            <p:ph type="sldNum" sz="quarter" idx="12"/>
          </p:nvPr>
        </p:nvSpPr>
        <p:spPr/>
        <p:txBody>
          <a:bodyPr/>
          <a:lstStyle/>
          <a:p>
            <a:fld id="{F61BC18B-E604-402F-9197-CE4996695DEF}" type="slidenum">
              <a:rPr lang="sk-SK" smtClean="0"/>
              <a:t>‹#›</a:t>
            </a:fld>
            <a:endParaRPr lang="sk-SK"/>
          </a:p>
        </p:txBody>
      </p:sp>
    </p:spTree>
    <p:extLst>
      <p:ext uri="{BB962C8B-B14F-4D97-AF65-F5344CB8AC3E}">
        <p14:creationId xmlns:p14="http://schemas.microsoft.com/office/powerpoint/2010/main" val="9960887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popiso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sk-SK" smtClean="0"/>
              <a:t>Upravte štýly predlohy textu</a:t>
            </a:r>
            <a:endParaRPr lang="sk-SK"/>
          </a:p>
        </p:txBody>
      </p:sp>
      <p:sp>
        <p:nvSpPr>
          <p:cNvPr id="3" name="Zástupný symbol obsah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4" name="Zástupný symbol tex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k-SK" smtClean="0"/>
              <a:t>Upravte štýl predlohy textu.</a:t>
            </a:r>
          </a:p>
        </p:txBody>
      </p:sp>
      <p:sp>
        <p:nvSpPr>
          <p:cNvPr id="5" name="Zástupný symbol dátumu 4"/>
          <p:cNvSpPr>
            <a:spLocks noGrp="1"/>
          </p:cNvSpPr>
          <p:nvPr>
            <p:ph type="dt" sz="half" idx="10"/>
          </p:nvPr>
        </p:nvSpPr>
        <p:spPr/>
        <p:txBody>
          <a:bodyPr/>
          <a:lstStyle/>
          <a:p>
            <a:fld id="{CD4C5959-CD60-4A3E-9C32-763A72CD784E}" type="datetimeFigureOut">
              <a:rPr lang="sk-SK" smtClean="0"/>
              <a:t>17. 12. 2017</a:t>
            </a:fld>
            <a:endParaRPr lang="sk-SK"/>
          </a:p>
        </p:txBody>
      </p:sp>
      <p:sp>
        <p:nvSpPr>
          <p:cNvPr id="6" name="Zástupný symbol päty 5"/>
          <p:cNvSpPr>
            <a:spLocks noGrp="1"/>
          </p:cNvSpPr>
          <p:nvPr>
            <p:ph type="ftr" sz="quarter" idx="11"/>
          </p:nvPr>
        </p:nvSpPr>
        <p:spPr/>
        <p:txBody>
          <a:bodyPr/>
          <a:lstStyle/>
          <a:p>
            <a:endParaRPr lang="sk-SK"/>
          </a:p>
        </p:txBody>
      </p:sp>
      <p:sp>
        <p:nvSpPr>
          <p:cNvPr id="7" name="Zástupný symbol čísla snímky 6"/>
          <p:cNvSpPr>
            <a:spLocks noGrp="1"/>
          </p:cNvSpPr>
          <p:nvPr>
            <p:ph type="sldNum" sz="quarter" idx="12"/>
          </p:nvPr>
        </p:nvSpPr>
        <p:spPr/>
        <p:txBody>
          <a:bodyPr/>
          <a:lstStyle/>
          <a:p>
            <a:fld id="{F61BC18B-E604-402F-9197-CE4996695DEF}" type="slidenum">
              <a:rPr lang="sk-SK" smtClean="0"/>
              <a:t>‹#›</a:t>
            </a:fld>
            <a:endParaRPr lang="sk-SK"/>
          </a:p>
        </p:txBody>
      </p:sp>
    </p:spTree>
    <p:extLst>
      <p:ext uri="{BB962C8B-B14F-4D97-AF65-F5344CB8AC3E}">
        <p14:creationId xmlns:p14="http://schemas.microsoft.com/office/powerpoint/2010/main" val="14733993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ok s popiso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sk-SK" smtClean="0"/>
              <a:t>Upravte štýly predlohy textu</a:t>
            </a:r>
            <a:endParaRPr lang="sk-SK"/>
          </a:p>
        </p:txBody>
      </p:sp>
      <p:sp>
        <p:nvSpPr>
          <p:cNvPr id="3" name="Zástupný symbol obrázka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k-SK"/>
          </a:p>
        </p:txBody>
      </p:sp>
      <p:sp>
        <p:nvSpPr>
          <p:cNvPr id="4" name="Zástupný symbol tex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k-SK" smtClean="0"/>
              <a:t>Upravte štýl predlohy textu.</a:t>
            </a:r>
          </a:p>
        </p:txBody>
      </p:sp>
      <p:sp>
        <p:nvSpPr>
          <p:cNvPr id="5" name="Zástupný symbol dátumu 4"/>
          <p:cNvSpPr>
            <a:spLocks noGrp="1"/>
          </p:cNvSpPr>
          <p:nvPr>
            <p:ph type="dt" sz="half" idx="10"/>
          </p:nvPr>
        </p:nvSpPr>
        <p:spPr/>
        <p:txBody>
          <a:bodyPr/>
          <a:lstStyle/>
          <a:p>
            <a:fld id="{CD4C5959-CD60-4A3E-9C32-763A72CD784E}" type="datetimeFigureOut">
              <a:rPr lang="sk-SK" smtClean="0"/>
              <a:t>17. 12. 2017</a:t>
            </a:fld>
            <a:endParaRPr lang="sk-SK"/>
          </a:p>
        </p:txBody>
      </p:sp>
      <p:sp>
        <p:nvSpPr>
          <p:cNvPr id="6" name="Zástupný symbol päty 5"/>
          <p:cNvSpPr>
            <a:spLocks noGrp="1"/>
          </p:cNvSpPr>
          <p:nvPr>
            <p:ph type="ftr" sz="quarter" idx="11"/>
          </p:nvPr>
        </p:nvSpPr>
        <p:spPr/>
        <p:txBody>
          <a:bodyPr/>
          <a:lstStyle/>
          <a:p>
            <a:endParaRPr lang="sk-SK"/>
          </a:p>
        </p:txBody>
      </p:sp>
      <p:sp>
        <p:nvSpPr>
          <p:cNvPr id="7" name="Zástupný symbol čísla snímky 6"/>
          <p:cNvSpPr>
            <a:spLocks noGrp="1"/>
          </p:cNvSpPr>
          <p:nvPr>
            <p:ph type="sldNum" sz="quarter" idx="12"/>
          </p:nvPr>
        </p:nvSpPr>
        <p:spPr/>
        <p:txBody>
          <a:bodyPr/>
          <a:lstStyle/>
          <a:p>
            <a:fld id="{F61BC18B-E604-402F-9197-CE4996695DEF}" type="slidenum">
              <a:rPr lang="sk-SK" smtClean="0"/>
              <a:t>‹#›</a:t>
            </a:fld>
            <a:endParaRPr lang="sk-SK"/>
          </a:p>
        </p:txBody>
      </p:sp>
    </p:spTree>
    <p:extLst>
      <p:ext uri="{BB962C8B-B14F-4D97-AF65-F5344CB8AC3E}">
        <p14:creationId xmlns:p14="http://schemas.microsoft.com/office/powerpoint/2010/main" val="24664253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nadpis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sk-SK" smtClean="0"/>
              <a:t>Upravte štýly predlohy textu</a:t>
            </a:r>
            <a:endParaRPr lang="sk-SK"/>
          </a:p>
        </p:txBody>
      </p:sp>
      <p:sp>
        <p:nvSpPr>
          <p:cNvPr id="3" name="Zástupný symbol text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4" name="Zástupný symbol dátumu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D4C5959-CD60-4A3E-9C32-763A72CD784E}" type="datetimeFigureOut">
              <a:rPr lang="sk-SK" smtClean="0"/>
              <a:t>17. 12. 2017</a:t>
            </a:fld>
            <a:endParaRPr lang="sk-SK"/>
          </a:p>
        </p:txBody>
      </p:sp>
      <p:sp>
        <p:nvSpPr>
          <p:cNvPr id="5" name="Zástupný symbol päty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k-SK"/>
          </a:p>
        </p:txBody>
      </p:sp>
      <p:sp>
        <p:nvSpPr>
          <p:cNvPr id="6" name="Zástupný symbol čísla snímky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61BC18B-E604-402F-9197-CE4996695DEF}" type="slidenum">
              <a:rPr lang="sk-SK" smtClean="0"/>
              <a:t>‹#›</a:t>
            </a:fld>
            <a:endParaRPr lang="sk-SK"/>
          </a:p>
        </p:txBody>
      </p:sp>
    </p:spTree>
    <p:extLst>
      <p:ext uri="{BB962C8B-B14F-4D97-AF65-F5344CB8AC3E}">
        <p14:creationId xmlns:p14="http://schemas.microsoft.com/office/powerpoint/2010/main" val="1018262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sk-S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normAutofit fontScale="90000"/>
          </a:bodyPr>
          <a:lstStyle/>
          <a:p>
            <a:r>
              <a:rPr lang="sk-SK"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Zakladanie kláštora San José a pomoc sv. Kláry z Assisi pri prekonávaní ťažkostí a ľudských priekov – 33. kapitola Knihy života Terézie Veľkej</a:t>
            </a:r>
            <a:br>
              <a:rPr lang="sk-SK"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br>
            <a:endParaRPr lang="sk-SK"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 name="Podnadpis 2"/>
          <p:cNvSpPr>
            <a:spLocks noGrp="1"/>
          </p:cNvSpPr>
          <p:nvPr>
            <p:ph type="subTitle" idx="1"/>
          </p:nvPr>
        </p:nvSpPr>
        <p:spPr/>
        <p:txBody>
          <a:bodyPr>
            <a:noAutofit/>
          </a:bodyPr>
          <a:lstStyle/>
          <a:p>
            <a:endParaRPr lang="sk-SK"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endParaRPr>
          </a:p>
          <a:p>
            <a:r>
              <a:rPr lang="sk-SK" b="1" dirty="0" err="1">
                <a:ln w="18000">
                  <a:solidFill>
                    <a:schemeClr val="accent2">
                      <a:satMod val="140000"/>
                    </a:schemeClr>
                  </a:solidFill>
                  <a:prstDash val="solid"/>
                  <a:miter lim="800000"/>
                </a:ln>
                <a:noFill/>
                <a:effectLst>
                  <a:outerShdw blurRad="25500" dist="23000" dir="7020000" algn="tl">
                    <a:srgbClr val="000000">
                      <a:alpha val="50000"/>
                    </a:srgbClr>
                  </a:outerShdw>
                </a:effectLst>
              </a:rPr>
              <a:t>Sr</a:t>
            </a:r>
            <a:r>
              <a:rPr lang="sk-SK" b="1" dirty="0">
                <a:ln w="18000">
                  <a:solidFill>
                    <a:schemeClr val="accent2">
                      <a:satMod val="140000"/>
                    </a:schemeClr>
                  </a:solidFill>
                  <a:prstDash val="solid"/>
                  <a:miter lim="800000"/>
                </a:ln>
                <a:noFill/>
                <a:effectLst>
                  <a:outerShdw blurRad="25500" dist="23000" dir="7020000" algn="tl">
                    <a:srgbClr val="000000">
                      <a:alpha val="50000"/>
                    </a:srgbClr>
                  </a:outerShdw>
                </a:effectLst>
              </a:rPr>
              <a:t>. Dominika Alžbeta Dufferová OSU</a:t>
            </a:r>
          </a:p>
          <a:p>
            <a:r>
              <a:rPr lang="sk-SK" b="1" dirty="0">
                <a:ln w="18000">
                  <a:solidFill>
                    <a:schemeClr val="accent2">
                      <a:satMod val="140000"/>
                    </a:schemeClr>
                  </a:solidFill>
                  <a:prstDash val="solid"/>
                  <a:miter lim="800000"/>
                </a:ln>
                <a:noFill/>
                <a:effectLst>
                  <a:outerShdw blurRad="25500" dist="23000" dir="7020000" algn="tl">
                    <a:srgbClr val="000000">
                      <a:alpha val="50000"/>
                    </a:srgbClr>
                  </a:outerShdw>
                </a:effectLst>
              </a:rPr>
              <a:t>Dom </a:t>
            </a:r>
            <a:r>
              <a:rPr lang="sk-SK" b="1" dirty="0" err="1">
                <a:ln w="18000">
                  <a:solidFill>
                    <a:schemeClr val="accent2">
                      <a:satMod val="140000"/>
                    </a:schemeClr>
                  </a:solidFill>
                  <a:prstDash val="solid"/>
                  <a:miter lim="800000"/>
                </a:ln>
                <a:noFill/>
                <a:effectLst>
                  <a:outerShdw blurRad="25500" dist="23000" dir="7020000" algn="tl">
                    <a:srgbClr val="000000">
                      <a:alpha val="50000"/>
                    </a:srgbClr>
                  </a:outerShdw>
                </a:effectLst>
              </a:rPr>
              <a:t>Quo</a:t>
            </a:r>
            <a:r>
              <a:rPr lang="sk-SK" b="1" dirty="0">
                <a:ln w="18000">
                  <a:solidFill>
                    <a:schemeClr val="accent2">
                      <a:satMod val="140000"/>
                    </a:schemeClr>
                  </a:solidFill>
                  <a:prstDash val="solid"/>
                  <a:miter lim="800000"/>
                </a:ln>
                <a:noFill/>
                <a:effectLst>
                  <a:outerShdw blurRad="25500" dist="23000" dir="7020000" algn="tl">
                    <a:srgbClr val="000000">
                      <a:alpha val="50000"/>
                    </a:srgbClr>
                  </a:outerShdw>
                </a:effectLst>
              </a:rPr>
              <a:t> </a:t>
            </a:r>
            <a:r>
              <a:rPr lang="sk-SK" b="1" dirty="0" err="1">
                <a:ln w="18000">
                  <a:solidFill>
                    <a:schemeClr val="accent2">
                      <a:satMod val="140000"/>
                    </a:schemeClr>
                  </a:solidFill>
                  <a:prstDash val="solid"/>
                  <a:miter lim="800000"/>
                </a:ln>
                <a:noFill/>
                <a:effectLst>
                  <a:outerShdw blurRad="25500" dist="23000" dir="7020000" algn="tl">
                    <a:srgbClr val="000000">
                      <a:alpha val="50000"/>
                    </a:srgbClr>
                  </a:outerShdw>
                </a:effectLst>
              </a:rPr>
              <a:t>Vadis</a:t>
            </a:r>
            <a:r>
              <a:rPr lang="sk-SK" b="1" dirty="0">
                <a:ln w="18000">
                  <a:solidFill>
                    <a:schemeClr val="accent2">
                      <a:satMod val="140000"/>
                    </a:schemeClr>
                  </a:solidFill>
                  <a:prstDash val="solid"/>
                  <a:miter lim="800000"/>
                </a:ln>
                <a:noFill/>
                <a:effectLst>
                  <a:outerShdw blurRad="25500" dist="23000" dir="7020000" algn="tl">
                    <a:srgbClr val="000000">
                      <a:alpha val="50000"/>
                    </a:srgbClr>
                  </a:outerShdw>
                </a:effectLst>
              </a:rPr>
              <a:t> 13. decembra 2017</a:t>
            </a:r>
          </a:p>
          <a:p>
            <a:r>
              <a:rPr lang="sk-SK" b="1" dirty="0">
                <a:ln w="18000">
                  <a:solidFill>
                    <a:schemeClr val="accent2">
                      <a:satMod val="140000"/>
                    </a:schemeClr>
                  </a:solidFill>
                  <a:prstDash val="solid"/>
                  <a:miter lim="800000"/>
                </a:ln>
                <a:noFill/>
                <a:effectLst>
                  <a:outerShdw blurRad="25500" dist="23000" dir="7020000" algn="tl">
                    <a:srgbClr val="000000">
                      <a:alpha val="50000"/>
                    </a:srgbClr>
                  </a:outerShdw>
                </a:effectLst>
              </a:rPr>
              <a:t> </a:t>
            </a:r>
          </a:p>
          <a:p>
            <a:endParaRPr lang="sk-SK" b="1"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Tree>
    <p:extLst>
      <p:ext uri="{BB962C8B-B14F-4D97-AF65-F5344CB8AC3E}">
        <p14:creationId xmlns:p14="http://schemas.microsoft.com/office/powerpoint/2010/main" val="10289683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Spovedník</a:t>
            </a:r>
            <a:endParaRPr lang="sk-SK" b="1"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
        <p:nvSpPr>
          <p:cNvPr id="3" name="Zástupný symbol obsahu 2"/>
          <p:cNvSpPr>
            <a:spLocks noGrp="1"/>
          </p:cNvSpPr>
          <p:nvPr>
            <p:ph idx="1"/>
          </p:nvPr>
        </p:nvSpPr>
        <p:spPr/>
        <p:txBody>
          <a:bodyPr>
            <a:normAutofit fontScale="92500" lnSpcReduction="20000"/>
          </a:bodyPr>
          <a:lstStyle/>
          <a:p>
            <a:r>
              <a:rPr lang="sk-SK" dirty="0"/>
              <a:t>To, čo ju veľmi unavilo bolo, keď jej raz spovedník vykreslil veci tak, akoby ona bola proti Pánovej vôli. Bolo to </a:t>
            </a:r>
            <a:r>
              <a:rPr lang="sk-SK"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jedno z mnohých prenasledovaní</a:t>
            </a:r>
            <a:r>
              <a:rPr lang="sk-SK" dirty="0"/>
              <a:t>, namiesto útechy prišla výčitka. </a:t>
            </a:r>
            <a:r>
              <a:rPr lang="sk-SK" u="sng" dirty="0"/>
              <a:t>Napísal jej totiž, že uvidí, že to všetko bol len sen, aby sa polepšila a netúžila ísť niekde inde, veď spôsobila pohoršenie čo je veľká škoda </a:t>
            </a:r>
            <a:r>
              <a:rPr lang="sk-SK" dirty="0"/>
              <a:t>a podobné veci. Toto ju bolelo viac ako všetko ostatné. Akoby videnia a celý spôsob jej modlitby bolo klamstvom a keby bola zvedená a šla do zatratenia. To ju tak extrémne </a:t>
            </a:r>
            <a:r>
              <a:rPr lang="sk-SK" b="1" dirty="0">
                <a:solidFill>
                  <a:srgbClr val="FF0000"/>
                </a:solidFill>
              </a:rPr>
              <a:t>rozorvalo,</a:t>
            </a:r>
            <a:r>
              <a:rPr lang="sk-SK" dirty="0"/>
              <a:t> že bola z toho celá zmätená a veľmi zarmútená. </a:t>
            </a:r>
          </a:p>
        </p:txBody>
      </p:sp>
    </p:spTree>
    <p:extLst>
      <p:ext uri="{BB962C8B-B14F-4D97-AF65-F5344CB8AC3E}">
        <p14:creationId xmlns:p14="http://schemas.microsoft.com/office/powerpoint/2010/main" val="373863548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Pánova pomoc</a:t>
            </a:r>
            <a:endParaRPr lang="sk-SK" b="1"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
        <p:nvSpPr>
          <p:cNvPr id="3" name="Zástupný symbol obsahu 2"/>
          <p:cNvSpPr>
            <a:spLocks noGrp="1"/>
          </p:cNvSpPr>
          <p:nvPr>
            <p:ph idx="1"/>
          </p:nvPr>
        </p:nvSpPr>
        <p:spPr/>
        <p:txBody>
          <a:bodyPr/>
          <a:lstStyle/>
          <a:p>
            <a:r>
              <a:rPr lang="sk-SK" dirty="0"/>
              <a:t>Ale Pán, ktorý ju nikdy nesklamal, v týchto veľkých trápeniach ju utešoval a posilňoval. </a:t>
            </a:r>
            <a:r>
              <a:rPr lang="sk-SK" u="sng" dirty="0">
                <a:solidFill>
                  <a:srgbClr val="FF0000"/>
                </a:solidFill>
              </a:rPr>
              <a:t>Povedal jej, aby sa netrápila</a:t>
            </a:r>
            <a:r>
              <a:rPr lang="sk-SK" dirty="0"/>
              <a:t>, že veľmi dobre slúži Bohu a že ho neuráža pri tomto diele, aby robila to, čo jej káže spovedník a aby mlčala dovtedy, kým nenadíde čas, že sa bude môcť vrátiť k začatému dielu. Pán ju tým tak veľmi potešil, že sa jej zdalo všetko prenasledovanie ničím.</a:t>
            </a:r>
          </a:p>
          <a:p>
            <a:endParaRPr lang="sk-SK" dirty="0"/>
          </a:p>
        </p:txBody>
      </p:sp>
    </p:spTree>
    <p:extLst>
      <p:ext uri="{BB962C8B-B14F-4D97-AF65-F5344CB8AC3E}">
        <p14:creationId xmlns:p14="http://schemas.microsoft.com/office/powerpoint/2010/main" val="39647698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Pánova pedagogika</a:t>
            </a:r>
            <a:endParaRPr lang="sk-SK" b="1"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
        <p:nvSpPr>
          <p:cNvPr id="3" name="Zástupný symbol obsahu 2"/>
          <p:cNvSpPr>
            <a:spLocks noGrp="1"/>
          </p:cNvSpPr>
          <p:nvPr>
            <p:ph idx="1"/>
          </p:nvPr>
        </p:nvSpPr>
        <p:spPr/>
        <p:txBody>
          <a:bodyPr/>
          <a:lstStyle/>
          <a:p>
            <a:r>
              <a:rPr lang="sk-SK" dirty="0"/>
              <a:t>Pán ju v tejto situácii </a:t>
            </a:r>
            <a:r>
              <a:rPr lang="sk-SK" b="1" u="sng" dirty="0"/>
              <a:t>naučil trpieť </a:t>
            </a:r>
            <a:r>
              <a:rPr lang="sk-SK" dirty="0"/>
              <a:t>a ukázal jej, akým </a:t>
            </a:r>
            <a:r>
              <a:rPr lang="sk-SK" b="1" dirty="0">
                <a:solidFill>
                  <a:srgbClr val="FF0000"/>
                </a:solidFill>
              </a:rPr>
              <a:t>veľkým dobrom je trpieť a byť prenasledovaný pre Neho</a:t>
            </a:r>
            <a:r>
              <a:rPr lang="sk-SK" dirty="0"/>
              <a:t>. Vo svojej duši spozorovala veľký vzrast lásky k Bohu a mnoho iných darov, že nad tým len žasla. Preto </a:t>
            </a:r>
            <a:r>
              <a:rPr lang="sk-SK" u="sng" dirty="0"/>
              <a:t>nemohla prestať túžiť po utrpení</a:t>
            </a:r>
            <a:r>
              <a:rPr lang="sk-SK" dirty="0"/>
              <a:t>. Ostatní si mysleli, že bola veľmi zmätená a určite by aj bola, keby ju Pán tak nevyznamenal a toľkými veľkými milosťami neposilňoval.</a:t>
            </a:r>
          </a:p>
          <a:p>
            <a:endParaRPr lang="sk-SK" dirty="0"/>
          </a:p>
        </p:txBody>
      </p:sp>
    </p:spTree>
    <p:extLst>
      <p:ext uri="{BB962C8B-B14F-4D97-AF65-F5344CB8AC3E}">
        <p14:creationId xmlns:p14="http://schemas.microsoft.com/office/powerpoint/2010/main" val="12583673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Dominikán Peter </a:t>
            </a:r>
            <a:r>
              <a:rPr lang="sk-SK" b="1" dirty="0" err="1" smtClean="0">
                <a:ln w="18000">
                  <a:solidFill>
                    <a:schemeClr val="accent2">
                      <a:satMod val="140000"/>
                    </a:schemeClr>
                  </a:solidFill>
                  <a:prstDash val="solid"/>
                  <a:miter lim="800000"/>
                </a:ln>
                <a:noFill/>
                <a:effectLst>
                  <a:outerShdw blurRad="25500" dist="23000" dir="7020000" algn="tl">
                    <a:srgbClr val="000000">
                      <a:alpha val="50000"/>
                    </a:srgbClr>
                  </a:outerShdw>
                </a:effectLst>
              </a:rPr>
              <a:t>Ibáñez</a:t>
            </a:r>
            <a:endParaRPr lang="sk-SK" b="1"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
        <p:nvSpPr>
          <p:cNvPr id="3" name="Zástupný symbol obsahu 2"/>
          <p:cNvSpPr>
            <a:spLocks noGrp="1"/>
          </p:cNvSpPr>
          <p:nvPr>
            <p:ph idx="1"/>
          </p:nvPr>
        </p:nvSpPr>
        <p:spPr/>
        <p:txBody>
          <a:bodyPr>
            <a:normAutofit/>
          </a:bodyPr>
          <a:lstStyle/>
          <a:p>
            <a:r>
              <a:rPr lang="sk-SK" dirty="0" smtClean="0"/>
              <a:t>Veľké </a:t>
            </a:r>
            <a:r>
              <a:rPr lang="sk-SK" dirty="0"/>
              <a:t>popudy lásky k Bohu (ide o mystické zápaly, o ktorých hovorí v kapitole 29), ako veľké uchvátenia (</a:t>
            </a:r>
            <a:r>
              <a:rPr lang="sk-SK" i="1" dirty="0" err="1"/>
              <a:t>arrobamientos</a:t>
            </a:r>
            <a:r>
              <a:rPr lang="sk-SK" dirty="0"/>
              <a:t>), hoci nikomu nehovorila o tomto veľkom zisku. Svätý muž, za akého pokladala dominikána pátra </a:t>
            </a:r>
            <a:r>
              <a:rPr lang="sk-SK" dirty="0" err="1"/>
              <a:t>Pedra</a:t>
            </a:r>
            <a:r>
              <a:rPr lang="sk-SK" dirty="0"/>
              <a:t> </a:t>
            </a:r>
            <a:r>
              <a:rPr lang="sk-SK" dirty="0" err="1"/>
              <a:t>Ibáñeza</a:t>
            </a:r>
            <a:r>
              <a:rPr lang="sk-SK" dirty="0"/>
              <a:t>, neprestával mať </a:t>
            </a:r>
            <a:r>
              <a:rPr lang="sk-SK"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za istú </a:t>
            </a:r>
            <a:r>
              <a:rPr lang="sk-SK" dirty="0"/>
              <a:t>– podobne ako ona – vec, ktorú mali uskutočniť, </a:t>
            </a:r>
            <a:r>
              <a:rPr lang="sk-SK" dirty="0" smtClean="0"/>
              <a:t>ALE ...</a:t>
            </a:r>
            <a:endParaRPr lang="sk-SK" dirty="0"/>
          </a:p>
        </p:txBody>
      </p:sp>
    </p:spTree>
    <p:extLst>
      <p:ext uri="{BB962C8B-B14F-4D97-AF65-F5344CB8AC3E}">
        <p14:creationId xmlns:p14="http://schemas.microsoft.com/office/powerpoint/2010/main" val="274396676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Inštrukcie z Ríma</a:t>
            </a:r>
            <a:endParaRPr lang="sk-SK" b="1"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
        <p:nvSpPr>
          <p:cNvPr id="3" name="Zástupný symbol obsahu 2"/>
          <p:cNvSpPr>
            <a:spLocks noGrp="1"/>
          </p:cNvSpPr>
          <p:nvPr>
            <p:ph idx="1"/>
          </p:nvPr>
        </p:nvSpPr>
        <p:spPr/>
        <p:txBody>
          <a:bodyPr>
            <a:normAutofit/>
          </a:bodyPr>
          <a:lstStyle/>
          <a:p>
            <a:endParaRPr lang="sk-SK" dirty="0" smtClean="0"/>
          </a:p>
          <a:p>
            <a:r>
              <a:rPr lang="sk-SK" b="1" dirty="0">
                <a:solidFill>
                  <a:srgbClr val="FF0000"/>
                </a:solidFill>
              </a:rPr>
              <a:t>Terézia nechcela ísť proti poslušnosti voči spovedníkovi </a:t>
            </a:r>
            <a:r>
              <a:rPr lang="sk-SK" dirty="0"/>
              <a:t>a s menovaným pátrom dominikánom sa stýkala jej spoločníčka.</a:t>
            </a:r>
          </a:p>
          <a:p>
            <a:endParaRPr lang="sk-SK" dirty="0"/>
          </a:p>
          <a:p>
            <a:r>
              <a:rPr lang="sk-SK" dirty="0" smtClean="0"/>
              <a:t>Napísali do Ríma a odtiaľ dostávali inštrukcie</a:t>
            </a:r>
            <a:endParaRPr lang="sk-SK" dirty="0"/>
          </a:p>
        </p:txBody>
      </p:sp>
    </p:spTree>
    <p:extLst>
      <p:ext uri="{BB962C8B-B14F-4D97-AF65-F5344CB8AC3E}">
        <p14:creationId xmlns:p14="http://schemas.microsoft.com/office/powerpoint/2010/main" val="15765455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Diablova závisť</a:t>
            </a:r>
            <a:endParaRPr lang="sk-SK" b="1"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
        <p:nvSpPr>
          <p:cNvPr id="3" name="Zástupný symbol obsahu 2"/>
          <p:cNvSpPr>
            <a:spLocks noGrp="1"/>
          </p:cNvSpPr>
          <p:nvPr>
            <p:ph idx="1"/>
          </p:nvPr>
        </p:nvSpPr>
        <p:spPr/>
        <p:txBody>
          <a:bodyPr>
            <a:normAutofit/>
          </a:bodyPr>
          <a:lstStyle/>
          <a:p>
            <a:r>
              <a:rPr lang="sk-SK" dirty="0"/>
              <a:t>Lenže </a:t>
            </a:r>
            <a:r>
              <a:rPr lang="sk-SK" b="1" dirty="0">
                <a:ln w="18000">
                  <a:solidFill>
                    <a:schemeClr val="accent2">
                      <a:satMod val="140000"/>
                    </a:schemeClr>
                  </a:solidFill>
                  <a:prstDash val="solid"/>
                  <a:miter lim="800000"/>
                </a:ln>
                <a:noFill/>
                <a:effectLst>
                  <a:outerShdw blurRad="25500" dist="23000" dir="7020000" algn="tl">
                    <a:srgbClr val="000000">
                      <a:alpha val="50000"/>
                    </a:srgbClr>
                  </a:outerShdw>
                </a:effectLst>
              </a:rPr>
              <a:t>aj démon začal pôsobiť v tejto záležitosti </a:t>
            </a:r>
            <a:r>
              <a:rPr lang="sk-SK" dirty="0"/>
              <a:t>cez jednu i druhú osobu a snažil sa odhaliť, že v tejto veci mala Terézia určité zjavenie a tak prišli za ňou s veľkým strachom, že sa veci môžu dostať pred inkvizíciu. V tom čase hierarchia bola veľmi citlivá na kauzu osvietených (</a:t>
            </a:r>
            <a:r>
              <a:rPr lang="sk-SK" i="1" dirty="0" err="1"/>
              <a:t>alumbrados</a:t>
            </a:r>
            <a:r>
              <a:rPr lang="sk-SK" dirty="0"/>
              <a:t>) a infiltrovania protestantizmu. </a:t>
            </a:r>
          </a:p>
        </p:txBody>
      </p:sp>
    </p:spTree>
    <p:extLst>
      <p:ext uri="{BB962C8B-B14F-4D97-AF65-F5344CB8AC3E}">
        <p14:creationId xmlns:p14="http://schemas.microsoft.com/office/powerpoint/2010/main" val="93582217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Reakcia svätice</a:t>
            </a:r>
            <a:endParaRPr lang="sk-SK" b="1"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
        <p:nvSpPr>
          <p:cNvPr id="3" name="Zástupný symbol obsahu 2"/>
          <p:cNvSpPr>
            <a:spLocks noGrp="1"/>
          </p:cNvSpPr>
          <p:nvPr>
            <p:ph idx="1"/>
          </p:nvPr>
        </p:nvSpPr>
        <p:spPr/>
        <p:txBody>
          <a:bodyPr/>
          <a:lstStyle/>
          <a:p>
            <a:r>
              <a:rPr lang="sk-SK" dirty="0" smtClean="0"/>
              <a:t>Terézii to </a:t>
            </a:r>
            <a:r>
              <a:rPr lang="sk-SK" b="1" dirty="0" smtClean="0">
                <a:solidFill>
                  <a:srgbClr val="FF0000"/>
                </a:solidFill>
              </a:rPr>
              <a:t>pripadalo smiešne</a:t>
            </a:r>
            <a:r>
              <a:rPr lang="sk-SK" dirty="0" smtClean="0"/>
              <a:t>, </a:t>
            </a:r>
            <a:r>
              <a:rPr lang="sk-SK" dirty="0" smtClean="0"/>
              <a:t>lebo toho </a:t>
            </a:r>
            <a:r>
              <a:rPr lang="sk-SK" dirty="0" smtClean="0"/>
              <a:t>sa nikdy nebála, veď dobre vedela, že aj za tú najmenšiu pravdu Písma by dala tisíc životov. Odvetila spomenutým osobám, že keby sa mala čo báť inkvizície, určite by sama hľadala čo najskôr </a:t>
            </a:r>
            <a:r>
              <a:rPr lang="sk-SK" u="sng" dirty="0" smtClean="0"/>
              <a:t>odstrániť príčinu</a:t>
            </a:r>
            <a:r>
              <a:rPr lang="sk-SK" dirty="0" smtClean="0"/>
              <a:t>. A keby sa aj musela postaviť pred ňu, </a:t>
            </a:r>
            <a:r>
              <a:rPr lang="sk-SK" b="1" dirty="0" smtClean="0">
                <a:solidFill>
                  <a:srgbClr val="FF0000"/>
                </a:solidFill>
              </a:rPr>
              <a:t>Pán by ju s veľkým ziskom odtiaľ dostal</a:t>
            </a:r>
            <a:r>
              <a:rPr lang="sk-SK" dirty="0" smtClean="0"/>
              <a:t>.</a:t>
            </a:r>
          </a:p>
          <a:p>
            <a:endParaRPr lang="sk-SK" dirty="0"/>
          </a:p>
        </p:txBody>
      </p:sp>
    </p:spTree>
    <p:extLst>
      <p:ext uri="{BB962C8B-B14F-4D97-AF65-F5344CB8AC3E}">
        <p14:creationId xmlns:p14="http://schemas.microsoft.com/office/powerpoint/2010/main" val="132692276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Teréziina otvorenosť</a:t>
            </a:r>
            <a:endParaRPr lang="sk-SK" b="1"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
        <p:nvSpPr>
          <p:cNvPr id="3" name="Zástupný symbol obsahu 2"/>
          <p:cNvSpPr>
            <a:spLocks noGrp="1"/>
          </p:cNvSpPr>
          <p:nvPr>
            <p:ph idx="1"/>
          </p:nvPr>
        </p:nvSpPr>
        <p:spPr/>
        <p:txBody>
          <a:bodyPr>
            <a:normAutofit fontScale="92500" lnSpcReduction="10000"/>
          </a:bodyPr>
          <a:lstStyle/>
          <a:p>
            <a:r>
              <a:rPr lang="sk-SK" dirty="0"/>
              <a:t>So všetkými týmito vecami sa zdôverila pátrovi </a:t>
            </a:r>
            <a:r>
              <a:rPr lang="sk-SK" b="1" dirty="0">
                <a:solidFill>
                  <a:srgbClr val="FF0000"/>
                </a:solidFill>
              </a:rPr>
              <a:t>dominikánovi</a:t>
            </a:r>
            <a:r>
              <a:rPr lang="sk-SK" dirty="0"/>
              <a:t> a porozprávala mu aj videnia, dar modlitby i veľké omilostenia, ktoré nezaslúžene získala od Pána, a to s maximálnou jasnosťou, akej len bola schopná a prosila ho, aby veľmi dobre sa na to pozrel. Ak by našiel niečo, čo by bolo proti Svätému Písmu, aby jej to povedal, že by to nesmierne ľutovala. </a:t>
            </a:r>
            <a:r>
              <a:rPr lang="sk-SK" b="1" dirty="0">
                <a:ln w="18000">
                  <a:solidFill>
                    <a:schemeClr val="accent2">
                      <a:satMod val="140000"/>
                    </a:schemeClr>
                  </a:solidFill>
                  <a:prstDash val="solid"/>
                  <a:miter lim="800000"/>
                </a:ln>
                <a:noFill/>
                <a:effectLst>
                  <a:outerShdw blurRad="25500" dist="23000" dir="7020000" algn="tl">
                    <a:srgbClr val="000000">
                      <a:alpha val="50000"/>
                    </a:srgbClr>
                  </a:outerShdw>
                </a:effectLst>
              </a:rPr>
              <a:t>Páter ju ale ubezpečil </a:t>
            </a:r>
            <a:r>
              <a:rPr lang="sk-SK" dirty="0"/>
              <a:t>o opaku a Terézii sa zdalo, že aj on mal z tejto komunikácie veľký úžitok.</a:t>
            </a:r>
          </a:p>
        </p:txBody>
      </p:sp>
    </p:spTree>
    <p:extLst>
      <p:ext uri="{BB962C8B-B14F-4D97-AF65-F5344CB8AC3E}">
        <p14:creationId xmlns:p14="http://schemas.microsoft.com/office/powerpoint/2010/main" val="412311885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Teréziin vplyv na pátra</a:t>
            </a:r>
            <a:endParaRPr lang="sk-SK" b="1"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
        <p:nvSpPr>
          <p:cNvPr id="3" name="Zástupný symbol obsahu 2"/>
          <p:cNvSpPr>
            <a:spLocks noGrp="1"/>
          </p:cNvSpPr>
          <p:nvPr>
            <p:ph idx="1"/>
          </p:nvPr>
        </p:nvSpPr>
        <p:spPr/>
        <p:txBody>
          <a:bodyPr>
            <a:normAutofit/>
          </a:bodyPr>
          <a:lstStyle/>
          <a:p>
            <a:r>
              <a:rPr lang="sk-SK" dirty="0" smtClean="0"/>
              <a:t>Hoci </a:t>
            </a:r>
            <a:r>
              <a:rPr lang="sk-SK" dirty="0" smtClean="0"/>
              <a:t>páter bol </a:t>
            </a:r>
            <a:r>
              <a:rPr lang="sk-SK" dirty="0"/>
              <a:t>veľmi dobrý, </a:t>
            </a:r>
            <a:r>
              <a:rPr lang="sk-SK" dirty="0" smtClean="0"/>
              <a:t>od stretnutia s Teréziou </a:t>
            </a:r>
            <a:r>
              <a:rPr lang="sk-SK" dirty="0"/>
              <a:t>sa omnoho viac oddával modlitbe, ba odišiel </a:t>
            </a:r>
            <a:r>
              <a:rPr lang="sk-SK" b="1" dirty="0">
                <a:ln w="18000">
                  <a:solidFill>
                    <a:schemeClr val="accent2">
                      <a:satMod val="140000"/>
                    </a:schemeClr>
                  </a:solidFill>
                  <a:prstDash val="solid"/>
                  <a:miter lim="800000"/>
                </a:ln>
                <a:noFill/>
                <a:effectLst>
                  <a:outerShdw blurRad="25500" dist="23000" dir="7020000" algn="tl">
                    <a:srgbClr val="000000">
                      <a:alpha val="50000"/>
                    </a:srgbClr>
                  </a:outerShdw>
                </a:effectLst>
              </a:rPr>
              <a:t>na dva roky do ústrania a samoty jedného kláštora </a:t>
            </a:r>
            <a:r>
              <a:rPr lang="sk-SK" dirty="0"/>
              <a:t>svojho Rádu. Z poslušnosti sa potom vrátil, ale znova sa tam neskôr dostal. Šlo o konvent v </a:t>
            </a:r>
            <a:r>
              <a:rPr lang="sk-SK" dirty="0" err="1"/>
              <a:t>Trianos</a:t>
            </a:r>
            <a:r>
              <a:rPr lang="sk-SK" dirty="0"/>
              <a:t> (León), kde potom aj 2. februára 1565 zomrel. Jeho odchod Teréziu veľmi bolel, ale nevyrušovala ho napriek tomu, že jej veľmi chýbal. </a:t>
            </a:r>
          </a:p>
        </p:txBody>
      </p:sp>
    </p:spTree>
    <p:extLst>
      <p:ext uri="{BB962C8B-B14F-4D97-AF65-F5344CB8AC3E}">
        <p14:creationId xmlns:p14="http://schemas.microsoft.com/office/powerpoint/2010/main" val="245369186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sk-SK"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Pán používa aj ľudí na posväcovanie</a:t>
            </a:r>
            <a:endParaRPr lang="sk-SK" b="1"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
        <p:nvSpPr>
          <p:cNvPr id="3" name="Zástupný symbol obsahu 2"/>
          <p:cNvSpPr>
            <a:spLocks noGrp="1"/>
          </p:cNvSpPr>
          <p:nvPr>
            <p:ph idx="1"/>
          </p:nvPr>
        </p:nvSpPr>
        <p:spPr/>
        <p:txBody>
          <a:bodyPr>
            <a:normAutofit/>
          </a:bodyPr>
          <a:lstStyle/>
          <a:p>
            <a:r>
              <a:rPr lang="sk-SK" dirty="0"/>
              <a:t>Sám Pán </a:t>
            </a:r>
            <a:r>
              <a:rPr lang="sk-SK" dirty="0" smtClean="0"/>
              <a:t>Teréziu </a:t>
            </a:r>
            <a:r>
              <a:rPr lang="sk-SK" dirty="0"/>
              <a:t>potešil a dal jej vedieť, že sa </a:t>
            </a:r>
            <a:r>
              <a:rPr lang="sk-SK" dirty="0" smtClean="0"/>
              <a:t>pátrovi </a:t>
            </a:r>
            <a:r>
              <a:rPr lang="sk-SK" dirty="0"/>
              <a:t>dobre stalo. Keď sa totiž po dvoch rokoch samoty vrátil, jeho duch učinil nesmierny pokrok, dostal veľa nadprirodzených darov a Pán s ním mal také úmysly, </a:t>
            </a:r>
            <a:r>
              <a:rPr lang="sk-SK" u="sng" dirty="0"/>
              <a:t>aby mohol byť užitočný pre nastávajúce Teréziino dielo </a:t>
            </a:r>
            <a:r>
              <a:rPr lang="sk-SK" dirty="0"/>
              <a:t>a vrátil ho tam vtedy, keď to bolo najvhodnejšie.</a:t>
            </a:r>
          </a:p>
        </p:txBody>
      </p:sp>
    </p:spTree>
    <p:extLst>
      <p:ext uri="{BB962C8B-B14F-4D97-AF65-F5344CB8AC3E}">
        <p14:creationId xmlns:p14="http://schemas.microsoft.com/office/powerpoint/2010/main" val="28677020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b="1" dirty="0" smtClean="0"/>
              <a:t>OBSAH</a:t>
            </a:r>
            <a:endParaRPr lang="sk-SK" b="1" dirty="0"/>
          </a:p>
        </p:txBody>
      </p:sp>
      <p:sp>
        <p:nvSpPr>
          <p:cNvPr id="3" name="Zástupný symbol obsahu 2"/>
          <p:cNvSpPr>
            <a:spLocks noGrp="1"/>
          </p:cNvSpPr>
          <p:nvPr>
            <p:ph idx="1"/>
          </p:nvPr>
        </p:nvSpPr>
        <p:spPr/>
        <p:txBody>
          <a:bodyPr>
            <a:normAutofit fontScale="77500" lnSpcReduction="20000"/>
          </a:bodyPr>
          <a:lstStyle/>
          <a:p>
            <a:r>
              <a:rPr lang="sk-SK" dirty="0" smtClean="0"/>
              <a:t>Anotácia</a:t>
            </a:r>
          </a:p>
          <a:p>
            <a:r>
              <a:rPr lang="sk-SK" dirty="0" smtClean="0"/>
              <a:t>Úvod</a:t>
            </a:r>
          </a:p>
          <a:p>
            <a:r>
              <a:rPr lang="sk-SK" b="1" dirty="0"/>
              <a:t>Rôzne prekážky a ťažkosti, </a:t>
            </a:r>
            <a:r>
              <a:rPr lang="sk-SK" b="1" dirty="0" smtClean="0"/>
              <a:t>Pánova odmena</a:t>
            </a:r>
          </a:p>
          <a:p>
            <a:r>
              <a:rPr lang="sk-SK" b="1" dirty="0"/>
              <a:t>Nové Božie prisľúbenie a rozlet duše</a:t>
            </a:r>
            <a:endParaRPr lang="sk-SK" dirty="0"/>
          </a:p>
          <a:p>
            <a:r>
              <a:rPr lang="sk-SK" b="1" dirty="0"/>
              <a:t>Pánove dobrodenia a uskutočnenie diela</a:t>
            </a:r>
            <a:endParaRPr lang="sk-SK" dirty="0"/>
          </a:p>
          <a:p>
            <a:r>
              <a:rPr lang="sk-SK" b="1" dirty="0" smtClean="0"/>
              <a:t>Svätý Jozef - </a:t>
            </a:r>
            <a:r>
              <a:rPr lang="sk-SK" b="1" dirty="0"/>
              <a:t>pravým otcom a </a:t>
            </a:r>
            <a:r>
              <a:rPr lang="sk-SK" b="1" dirty="0" smtClean="0"/>
              <a:t>pánom Terézie</a:t>
            </a:r>
          </a:p>
          <a:p>
            <a:r>
              <a:rPr lang="sk-SK" b="1" dirty="0"/>
              <a:t>Svätá Klára vo svojej nádhere</a:t>
            </a:r>
            <a:endParaRPr lang="sk-SK" dirty="0"/>
          </a:p>
          <a:p>
            <a:r>
              <a:rPr lang="sk-SK" b="1" dirty="0"/>
              <a:t>Nanebovzatá Panna Mária</a:t>
            </a:r>
            <a:endParaRPr lang="sk-SK" dirty="0"/>
          </a:p>
          <a:p>
            <a:r>
              <a:rPr lang="sk-SK" b="1" dirty="0"/>
              <a:t>Reflexia o Terézii, jej mystike a jej činnosti</a:t>
            </a:r>
            <a:endParaRPr lang="sk-SK" dirty="0"/>
          </a:p>
          <a:p>
            <a:r>
              <a:rPr lang="sk-SK" dirty="0" smtClean="0"/>
              <a:t>Záver</a:t>
            </a:r>
          </a:p>
          <a:p>
            <a:r>
              <a:rPr lang="sk-SK" dirty="0" smtClean="0"/>
              <a:t>Literatúra</a:t>
            </a:r>
            <a:endParaRPr lang="sk-SK" dirty="0"/>
          </a:p>
          <a:p>
            <a:endParaRPr lang="sk-SK" dirty="0"/>
          </a:p>
          <a:p>
            <a:endParaRPr lang="sk-SK" dirty="0"/>
          </a:p>
        </p:txBody>
      </p:sp>
    </p:spTree>
    <p:extLst>
      <p:ext uri="{BB962C8B-B14F-4D97-AF65-F5344CB8AC3E}">
        <p14:creationId xmlns:p14="http://schemas.microsoft.com/office/powerpoint/2010/main" val="129906312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Teréziino mlčanie a nový rektor</a:t>
            </a:r>
            <a:endParaRPr lang="sk-SK" b="1"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
        <p:nvSpPr>
          <p:cNvPr id="3" name="Zástupný symbol obsahu 2"/>
          <p:cNvSpPr>
            <a:spLocks noGrp="1"/>
          </p:cNvSpPr>
          <p:nvPr>
            <p:ph idx="1"/>
          </p:nvPr>
        </p:nvSpPr>
        <p:spPr/>
        <p:txBody>
          <a:bodyPr>
            <a:normAutofit fontScale="92500" lnSpcReduction="10000"/>
          </a:bodyPr>
          <a:lstStyle/>
          <a:p>
            <a:r>
              <a:rPr lang="sk-SK" dirty="0"/>
              <a:t>Terézia </a:t>
            </a:r>
            <a:r>
              <a:rPr lang="sk-SK" dirty="0" smtClean="0"/>
              <a:t>zachovala mlčanie  </a:t>
            </a:r>
            <a:r>
              <a:rPr lang="sk-SK" dirty="0"/>
              <a:t>a </a:t>
            </a:r>
            <a:r>
              <a:rPr lang="sk-SK" u="sng" dirty="0"/>
              <a:t>nechápala ako mohla prestať myslieť na dielo, päť, šesť mesiacov o tom ani slovo nevyriecť, pričom aj Pán mlčal</a:t>
            </a:r>
            <a:r>
              <a:rPr lang="sk-SK" dirty="0"/>
              <a:t>. Na konci tohto obdobia odišiel rektor zo Spoločnosti Ježišovej – bol z Kolégia svätého Víta od jezuitov v </a:t>
            </a:r>
            <a:r>
              <a:rPr lang="sk-SK" dirty="0" err="1"/>
              <a:t>Avile</a:t>
            </a:r>
            <a:r>
              <a:rPr lang="sk-SK" dirty="0"/>
              <a:t>, ktorý bol protivníkom Terézie a na jeho miesto </a:t>
            </a:r>
            <a:r>
              <a:rPr lang="sk-SK" b="1" dirty="0">
                <a:solidFill>
                  <a:srgbClr val="FF0000"/>
                </a:solidFill>
              </a:rPr>
              <a:t>prišiel iný, veľmi spirituálny a nadšený, chápavý a vzdelaný jezuita</a:t>
            </a:r>
            <a:r>
              <a:rPr lang="sk-SK" dirty="0"/>
              <a:t>, a to práve vtedy, keď ho Terézia najviac potrebovala. Jej duch bol unášaný vysokými darmi od Boha.</a:t>
            </a:r>
          </a:p>
        </p:txBody>
      </p:sp>
    </p:spTree>
    <p:extLst>
      <p:ext uri="{BB962C8B-B14F-4D97-AF65-F5344CB8AC3E}">
        <p14:creationId xmlns:p14="http://schemas.microsoft.com/office/powerpoint/2010/main" val="119043224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sk-SK"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Nové Božie prisľúbenie a rozlet duše</a:t>
            </a:r>
          </a:p>
        </p:txBody>
      </p:sp>
      <p:sp>
        <p:nvSpPr>
          <p:cNvPr id="3" name="Zástupný symbol obsahu 2"/>
          <p:cNvSpPr>
            <a:spLocks noGrp="1"/>
          </p:cNvSpPr>
          <p:nvPr>
            <p:ph idx="1"/>
          </p:nvPr>
        </p:nvSpPr>
        <p:spPr/>
        <p:txBody>
          <a:bodyPr>
            <a:normAutofit fontScale="92500" lnSpcReduction="20000"/>
          </a:bodyPr>
          <a:lstStyle/>
          <a:p>
            <a:r>
              <a:rPr lang="sk-SK" dirty="0"/>
              <a:t>Istého dňa, veľmi zarmútenej Terézii, sa zdalo, že </a:t>
            </a:r>
            <a:r>
              <a:rPr lang="sk-SK" dirty="0" smtClean="0"/>
              <a:t> </a:t>
            </a:r>
            <a:r>
              <a:rPr lang="sk-SK" b="1" u="sng" dirty="0"/>
              <a:t>spovedník </a:t>
            </a:r>
            <a:r>
              <a:rPr lang="sk-SK" b="1" u="sng" dirty="0" smtClean="0"/>
              <a:t>jej neveril</a:t>
            </a:r>
            <a:r>
              <a:rPr lang="sk-SK" dirty="0"/>
              <a:t>. </a:t>
            </a:r>
            <a:r>
              <a:rPr lang="sk-SK" b="1" dirty="0">
                <a:solidFill>
                  <a:srgbClr val="FF0000"/>
                </a:solidFill>
              </a:rPr>
              <a:t>Pán jej povedal</a:t>
            </a:r>
            <a:r>
              <a:rPr lang="sk-SK" dirty="0"/>
              <a:t>, aby sa s tým netrápila, že onedlho tá bolesť prestane. Ona, mysliac si, že onedlho umrie, sa potešila. Neskôr jasne pochopila, že Pán myslel na novo prichádzajúceho </a:t>
            </a:r>
            <a:r>
              <a:rPr lang="sk-SK" b="1" dirty="0">
                <a:solidFill>
                  <a:srgbClr val="FF0000"/>
                </a:solidFill>
              </a:rPr>
              <a:t>rektora.</a:t>
            </a:r>
            <a:r>
              <a:rPr lang="sk-SK" dirty="0"/>
              <a:t> Ten sa neriadil tým, čo mu povedal jej spovedník, skôr mu radil, aby ju potešoval, že niet sa čoho báť a aby ju neutlačoval tak veľmi, nech nechá pôsobiť Pánovho ducha, pretože pod náporom tak veľkých túžob a nutkaní duša naozaj nevie ako dýchať.</a:t>
            </a:r>
          </a:p>
          <a:p>
            <a:endParaRPr lang="sk-SK" dirty="0"/>
          </a:p>
        </p:txBody>
      </p:sp>
    </p:spTree>
    <p:extLst>
      <p:ext uri="{BB962C8B-B14F-4D97-AF65-F5344CB8AC3E}">
        <p14:creationId xmlns:p14="http://schemas.microsoft.com/office/powerpoint/2010/main" val="35679605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Zážitok „jedného neviem čoho“</a:t>
            </a:r>
            <a:endParaRPr lang="sk-SK" b="1"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
        <p:nvSpPr>
          <p:cNvPr id="3" name="Zástupný symbol obsahu 2"/>
          <p:cNvSpPr>
            <a:spLocks noGrp="1"/>
          </p:cNvSpPr>
          <p:nvPr>
            <p:ph idx="1"/>
          </p:nvPr>
        </p:nvSpPr>
        <p:spPr/>
        <p:txBody>
          <a:bodyPr/>
          <a:lstStyle/>
          <a:p>
            <a:r>
              <a:rPr lang="sk-SK" dirty="0"/>
              <a:t>Spovedník ju teda poslal </a:t>
            </a:r>
            <a:r>
              <a:rPr lang="sk-SK" dirty="0" smtClean="0"/>
              <a:t>k </a:t>
            </a:r>
            <a:r>
              <a:rPr lang="sk-SK" dirty="0"/>
              <a:t>rektorovi a odporúčal jej, aby s ním hovorila v plnej slobode a jasne. Keď vošla do spovednice, pocítila ono zvláštne „</a:t>
            </a:r>
            <a:r>
              <a:rPr lang="sk-SK" b="1" i="1" dirty="0" err="1">
                <a:ln w="18000">
                  <a:solidFill>
                    <a:schemeClr val="accent2">
                      <a:satMod val="140000"/>
                    </a:schemeClr>
                  </a:solidFill>
                  <a:prstDash val="solid"/>
                  <a:miter lim="800000"/>
                </a:ln>
                <a:noFill/>
                <a:effectLst>
                  <a:outerShdw blurRad="25500" dist="23000" dir="7020000" algn="tl">
                    <a:srgbClr val="000000">
                      <a:alpha val="50000"/>
                    </a:srgbClr>
                  </a:outerShdw>
                </a:effectLst>
              </a:rPr>
              <a:t>un</a:t>
            </a:r>
            <a:r>
              <a:rPr lang="sk-SK" b="1" i="1" dirty="0">
                <a:ln w="18000">
                  <a:solidFill>
                    <a:schemeClr val="accent2">
                      <a:satMod val="140000"/>
                    </a:schemeClr>
                  </a:solidFill>
                  <a:prstDash val="solid"/>
                  <a:miter lim="800000"/>
                </a:ln>
                <a:noFill/>
                <a:effectLst>
                  <a:outerShdw blurRad="25500" dist="23000" dir="7020000" algn="tl">
                    <a:srgbClr val="000000">
                      <a:alpha val="50000"/>
                    </a:srgbClr>
                  </a:outerShdw>
                </a:effectLst>
              </a:rPr>
              <a:t> no </a:t>
            </a:r>
            <a:r>
              <a:rPr lang="sk-SK" b="1" i="1" dirty="0" err="1">
                <a:ln w="18000">
                  <a:solidFill>
                    <a:schemeClr val="accent2">
                      <a:satMod val="140000"/>
                    </a:schemeClr>
                  </a:solidFill>
                  <a:prstDash val="solid"/>
                  <a:miter lim="800000"/>
                </a:ln>
                <a:noFill/>
                <a:effectLst>
                  <a:outerShdw blurRad="25500" dist="23000" dir="7020000" algn="tl">
                    <a:srgbClr val="000000">
                      <a:alpha val="50000"/>
                    </a:srgbClr>
                  </a:outerShdw>
                </a:effectLst>
              </a:rPr>
              <a:t>sé</a:t>
            </a:r>
            <a:r>
              <a:rPr lang="sk-SK" b="1" i="1" dirty="0">
                <a:ln w="18000">
                  <a:solidFill>
                    <a:schemeClr val="accent2">
                      <a:satMod val="140000"/>
                    </a:schemeClr>
                  </a:solidFill>
                  <a:prstDash val="solid"/>
                  <a:miter lim="800000"/>
                </a:ln>
                <a:noFill/>
                <a:effectLst>
                  <a:outerShdw blurRad="25500" dist="23000" dir="7020000" algn="tl">
                    <a:srgbClr val="000000">
                      <a:alpha val="50000"/>
                    </a:srgbClr>
                  </a:outerShdw>
                </a:effectLst>
              </a:rPr>
              <a:t> </a:t>
            </a:r>
            <a:r>
              <a:rPr lang="sk-SK" b="1" i="1" dirty="0" err="1">
                <a:ln w="18000">
                  <a:solidFill>
                    <a:schemeClr val="accent2">
                      <a:satMod val="140000"/>
                    </a:schemeClr>
                  </a:solidFill>
                  <a:prstDash val="solid"/>
                  <a:miter lim="800000"/>
                </a:ln>
                <a:noFill/>
                <a:effectLst>
                  <a:outerShdw blurRad="25500" dist="23000" dir="7020000" algn="tl">
                    <a:srgbClr val="000000">
                      <a:alpha val="50000"/>
                    </a:srgbClr>
                  </a:outerShdw>
                </a:effectLst>
              </a:rPr>
              <a:t>qué</a:t>
            </a:r>
            <a:r>
              <a:rPr lang="sk-SK" dirty="0"/>
              <a:t>“ – </a:t>
            </a:r>
            <a:r>
              <a:rPr lang="sk-SK" dirty="0" smtClean="0"/>
              <a:t>„</a:t>
            </a:r>
            <a:r>
              <a:rPr lang="sk-SK" dirty="0" smtClean="0"/>
              <a:t>jedno </a:t>
            </a:r>
            <a:r>
              <a:rPr lang="sk-SK" dirty="0"/>
              <a:t>neviem </a:t>
            </a:r>
            <a:r>
              <a:rPr lang="sk-SK" dirty="0" smtClean="0"/>
              <a:t>čo“, </a:t>
            </a:r>
            <a:r>
              <a:rPr lang="sk-SK" dirty="0"/>
              <a:t>čo nikdy predtým ani potom necítila. Nevedela by to </a:t>
            </a:r>
            <a:r>
              <a:rPr lang="sk-SK" u="sng" dirty="0"/>
              <a:t>ani opísať, ani vypovedať</a:t>
            </a:r>
            <a:r>
              <a:rPr lang="sk-SK" dirty="0"/>
              <a:t>. Pretože </a:t>
            </a:r>
            <a:r>
              <a:rPr lang="sk-SK" dirty="0" smtClean="0"/>
              <a:t>to bola tak </a:t>
            </a:r>
            <a:r>
              <a:rPr lang="sk-SK" dirty="0"/>
              <a:t>obrovská spirituálna radosť a pochopenie jej duše jeho dušou, </a:t>
            </a:r>
            <a:r>
              <a:rPr lang="sk-SK" dirty="0" smtClean="0"/>
              <a:t>ale </a:t>
            </a:r>
            <a:r>
              <a:rPr lang="sk-SK" dirty="0"/>
              <a:t>nechápala ako.</a:t>
            </a:r>
          </a:p>
        </p:txBody>
      </p:sp>
    </p:spTree>
    <p:extLst>
      <p:ext uri="{BB962C8B-B14F-4D97-AF65-F5344CB8AC3E}">
        <p14:creationId xmlns:p14="http://schemas.microsoft.com/office/powerpoint/2010/main" val="298386661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Intuícia a poznanie</a:t>
            </a:r>
            <a:endParaRPr lang="sk-SK" b="1"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
        <p:nvSpPr>
          <p:cNvPr id="3" name="Zástupný symbol obsahu 2"/>
          <p:cNvSpPr>
            <a:spLocks noGrp="1"/>
          </p:cNvSpPr>
          <p:nvPr>
            <p:ph idx="1"/>
          </p:nvPr>
        </p:nvSpPr>
        <p:spPr/>
        <p:txBody>
          <a:bodyPr/>
          <a:lstStyle/>
          <a:p>
            <a:r>
              <a:rPr lang="sk-SK" dirty="0"/>
              <a:t>Ešte ani ústa neotvorila, ani slovo nevypovedala. Potom naozaj videla, že sa nemýlila, že jej duch sa nemýlil, a že </a:t>
            </a:r>
            <a:r>
              <a:rPr lang="sk-SK" b="1" dirty="0">
                <a:ln w="18000">
                  <a:solidFill>
                    <a:schemeClr val="accent2">
                      <a:satMod val="140000"/>
                    </a:schemeClr>
                  </a:solidFill>
                  <a:prstDash val="solid"/>
                  <a:miter lim="800000"/>
                </a:ln>
                <a:noFill/>
                <a:effectLst>
                  <a:outerShdw blurRad="25500" dist="23000" dir="7020000" algn="tl">
                    <a:srgbClr val="000000">
                      <a:alpha val="50000"/>
                    </a:srgbClr>
                  </a:outerShdw>
                </a:effectLst>
              </a:rPr>
              <a:t>všetko bolo v prospech jej duše</a:t>
            </a:r>
            <a:r>
              <a:rPr lang="sk-SK" dirty="0"/>
              <a:t>. </a:t>
            </a:r>
            <a:endParaRPr lang="sk-SK" dirty="0" smtClean="0"/>
          </a:p>
          <a:p>
            <a:r>
              <a:rPr lang="sk-SK" dirty="0" smtClean="0"/>
              <a:t>Rektor </a:t>
            </a:r>
            <a:r>
              <a:rPr lang="sk-SK" dirty="0"/>
              <a:t>mal obrovský talent na vedenie duší, ktoré už boli v </a:t>
            </a:r>
            <a:r>
              <a:rPr lang="sk-SK" u="sng" dirty="0"/>
              <a:t>pokročilom stave </a:t>
            </a:r>
            <a:r>
              <a:rPr lang="sk-SK" dirty="0"/>
              <a:t>a nechával ich lietať, nezdržoval ich, neumŕtvoval ich, vedel, že sú už umŕtvené.</a:t>
            </a:r>
          </a:p>
        </p:txBody>
      </p:sp>
    </p:spTree>
    <p:extLst>
      <p:ext uri="{BB962C8B-B14F-4D97-AF65-F5344CB8AC3E}">
        <p14:creationId xmlns:p14="http://schemas.microsoft.com/office/powerpoint/2010/main" val="177903975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sk-SK"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
            </a:r>
            <a:br>
              <a:rPr lang="sk-SK"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br>
            <a:r>
              <a:rPr lang="sk-SK"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Pánove dobrodenia a uskutočnenie diela</a:t>
            </a:r>
            <a:br>
              <a:rPr lang="sk-SK"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br>
            <a:endParaRPr lang="sk-SK"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 name="Zástupný symbol obsahu 2"/>
          <p:cNvSpPr>
            <a:spLocks noGrp="1"/>
          </p:cNvSpPr>
          <p:nvPr>
            <p:ph idx="1"/>
          </p:nvPr>
        </p:nvSpPr>
        <p:spPr/>
        <p:txBody>
          <a:bodyPr/>
          <a:lstStyle/>
          <a:p>
            <a:r>
              <a:rPr lang="sk-SK" dirty="0"/>
              <a:t>Len čo s ním začala jednať, porozumela jeho štýl a videla, že je to čistá a svätá duša, so zvláštnym Pánovým darom rozpoznávania duchov. Mala z toho </a:t>
            </a:r>
            <a:r>
              <a:rPr lang="sk-SK" u="sng" dirty="0"/>
              <a:t>veľkú útechu</a:t>
            </a:r>
            <a:r>
              <a:rPr lang="sk-SK" dirty="0"/>
              <a:t>. Sotva sa s ním začala stýkať, Pán začal na ňu tlačiť, aby </a:t>
            </a:r>
            <a:r>
              <a:rPr lang="sk-SK" b="1" dirty="0">
                <a:solidFill>
                  <a:srgbClr val="FF0000"/>
                </a:solidFill>
              </a:rPr>
              <a:t>otvorila záležitosť založenia kláštora </a:t>
            </a:r>
            <a:r>
              <a:rPr lang="sk-SK" dirty="0"/>
              <a:t>a aby povedala svojmu spovedníkovi i tomuto rektorovi mnohé dôvody a veci, pre ktoré by </a:t>
            </a:r>
            <a:r>
              <a:rPr lang="sk-SK" dirty="0" smtClean="0"/>
              <a:t>v jej diele nemali </a:t>
            </a:r>
            <a:r>
              <a:rPr lang="sk-SK" dirty="0"/>
              <a:t>prekážať.</a:t>
            </a:r>
          </a:p>
        </p:txBody>
      </p:sp>
    </p:spTree>
    <p:extLst>
      <p:ext uri="{BB962C8B-B14F-4D97-AF65-F5344CB8AC3E}">
        <p14:creationId xmlns:p14="http://schemas.microsoft.com/office/powerpoint/2010/main" val="28833893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Obavy a rektorova istota</a:t>
            </a:r>
            <a:endParaRPr lang="sk-SK" b="1"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
        <p:nvSpPr>
          <p:cNvPr id="3" name="Zástupný symbol obsahu 2"/>
          <p:cNvSpPr>
            <a:spLocks noGrp="1"/>
          </p:cNvSpPr>
          <p:nvPr>
            <p:ph idx="1"/>
          </p:nvPr>
        </p:nvSpPr>
        <p:spPr/>
        <p:txBody>
          <a:bodyPr>
            <a:normAutofit lnSpcReduction="10000"/>
          </a:bodyPr>
          <a:lstStyle/>
          <a:p>
            <a:r>
              <a:rPr lang="sk-SK" dirty="0"/>
              <a:t>Pre niektoré záležitosti sa už začínali báť, ale </a:t>
            </a:r>
            <a:r>
              <a:rPr lang="sk-SK" u="sng" dirty="0"/>
              <a:t>rektor nikdy nepochyboval o tom, že išlo o Božieho ducha </a:t>
            </a:r>
            <a:r>
              <a:rPr lang="sk-SK" dirty="0"/>
              <a:t>a usilovne so starostlivosťou hľadel na všetky efekty. Nakoniec ani ostatní sa neodvážili robiť jej prekážky. Spovedník jej znova dal licenciu, aby urobila v tej veci všetko čo môže. Terézia dobre videla prácu, ktorú jej zverili, ale bola sama a mala len málo možností. Dohodli sa na tom, že všetko urobia </a:t>
            </a:r>
            <a:r>
              <a:rPr lang="sk-SK" b="1" dirty="0">
                <a:solidFill>
                  <a:srgbClr val="FF0000"/>
                </a:solidFill>
              </a:rPr>
              <a:t>v najväčšej tajnosti</a:t>
            </a:r>
            <a:r>
              <a:rPr lang="sk-SK" dirty="0"/>
              <a:t>.</a:t>
            </a:r>
          </a:p>
        </p:txBody>
      </p:sp>
    </p:spTree>
    <p:extLst>
      <p:ext uri="{BB962C8B-B14F-4D97-AF65-F5344CB8AC3E}">
        <p14:creationId xmlns:p14="http://schemas.microsoft.com/office/powerpoint/2010/main" val="173114291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Pomoc </a:t>
            </a:r>
            <a:r>
              <a:rPr lang="sk-SK" b="1" dirty="0" err="1" smtClean="0">
                <a:ln w="18000">
                  <a:solidFill>
                    <a:schemeClr val="accent2">
                      <a:satMod val="140000"/>
                    </a:schemeClr>
                  </a:solidFill>
                  <a:prstDash val="solid"/>
                  <a:miter lim="800000"/>
                </a:ln>
                <a:noFill/>
                <a:effectLst>
                  <a:outerShdw blurRad="25500" dist="23000" dir="7020000" algn="tl">
                    <a:srgbClr val="000000">
                      <a:alpha val="50000"/>
                    </a:srgbClr>
                  </a:outerShdw>
                </a:effectLst>
              </a:rPr>
              <a:t>Juany</a:t>
            </a:r>
            <a:r>
              <a:rPr lang="sk-SK"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 </a:t>
            </a:r>
            <a:r>
              <a:rPr lang="sk-SK" b="1" dirty="0" err="1" smtClean="0">
                <a:ln w="18000">
                  <a:solidFill>
                    <a:schemeClr val="accent2">
                      <a:satMod val="140000"/>
                    </a:schemeClr>
                  </a:solidFill>
                  <a:prstDash val="solid"/>
                  <a:miter lim="800000"/>
                </a:ln>
                <a:noFill/>
                <a:effectLst>
                  <a:outerShdw blurRad="25500" dist="23000" dir="7020000" algn="tl">
                    <a:srgbClr val="000000">
                      <a:alpha val="50000"/>
                    </a:srgbClr>
                  </a:outerShdw>
                </a:effectLst>
              </a:rPr>
              <a:t>de</a:t>
            </a:r>
            <a:r>
              <a:rPr lang="sk-SK"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 </a:t>
            </a:r>
            <a:r>
              <a:rPr lang="sk-SK" b="1" dirty="0" err="1" smtClean="0">
                <a:ln w="18000">
                  <a:solidFill>
                    <a:schemeClr val="accent2">
                      <a:satMod val="140000"/>
                    </a:schemeClr>
                  </a:solidFill>
                  <a:prstDash val="solid"/>
                  <a:miter lim="800000"/>
                </a:ln>
                <a:noFill/>
                <a:effectLst>
                  <a:outerShdw blurRad="25500" dist="23000" dir="7020000" algn="tl">
                    <a:srgbClr val="000000">
                      <a:alpha val="50000"/>
                    </a:srgbClr>
                  </a:outerShdw>
                </a:effectLst>
              </a:rPr>
              <a:t>Ahumada</a:t>
            </a:r>
            <a:endParaRPr lang="sk-SK" b="1"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
        <p:nvSpPr>
          <p:cNvPr id="3" name="Zástupný symbol obsahu 2"/>
          <p:cNvSpPr>
            <a:spLocks noGrp="1"/>
          </p:cNvSpPr>
          <p:nvPr>
            <p:ph idx="1"/>
          </p:nvPr>
        </p:nvSpPr>
        <p:spPr/>
        <p:txBody>
          <a:bodyPr>
            <a:normAutofit lnSpcReduction="10000"/>
          </a:bodyPr>
          <a:lstStyle/>
          <a:p>
            <a:r>
              <a:rPr lang="sk-SK" dirty="0" smtClean="0"/>
              <a:t>Vydaná </a:t>
            </a:r>
            <a:r>
              <a:rPr lang="sk-SK" dirty="0"/>
              <a:t>v </a:t>
            </a:r>
            <a:r>
              <a:rPr lang="sk-SK" dirty="0" err="1"/>
              <a:t>Alba</a:t>
            </a:r>
            <a:r>
              <a:rPr lang="sk-SK" dirty="0"/>
              <a:t> </a:t>
            </a:r>
            <a:r>
              <a:rPr lang="sk-SK" dirty="0" err="1"/>
              <a:t>de</a:t>
            </a:r>
            <a:r>
              <a:rPr lang="sk-SK" dirty="0"/>
              <a:t> </a:t>
            </a:r>
            <a:r>
              <a:rPr lang="sk-SK" dirty="0" err="1"/>
              <a:t>Tormes</a:t>
            </a:r>
            <a:r>
              <a:rPr lang="sk-SK" dirty="0"/>
              <a:t> za Juana </a:t>
            </a:r>
            <a:r>
              <a:rPr lang="sk-SK" dirty="0" err="1"/>
              <a:t>de</a:t>
            </a:r>
            <a:r>
              <a:rPr lang="sk-SK" dirty="0"/>
              <a:t> </a:t>
            </a:r>
            <a:r>
              <a:rPr lang="sk-SK" dirty="0" err="1"/>
              <a:t>Ovalle</a:t>
            </a:r>
            <a:r>
              <a:rPr lang="sk-SK" dirty="0"/>
              <a:t>. Prichádza do </a:t>
            </a:r>
            <a:r>
              <a:rPr lang="sk-SK" dirty="0" err="1"/>
              <a:t>Avily</a:t>
            </a:r>
            <a:r>
              <a:rPr lang="sk-SK" dirty="0"/>
              <a:t> v polovici augusta 1561 – aby kúpila dom a aby v ňom pracovala akoby bol jej vlastný – toto všetko Pán predvídal a pripravil, pretože </a:t>
            </a:r>
            <a:r>
              <a:rPr lang="sk-SK"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Terézia sa nechcela dopustiť ani najmenšej neposlušnosti</a:t>
            </a:r>
            <a:r>
              <a:rPr lang="sk-SK" dirty="0"/>
              <a:t>, avšak vedela, že keď niečo prezradí svojim prelátom, všetko vyjde navnivoč ako minule, ba možno ešte horšie. Jej spoločníčka robila čo mohla, ale bolo to takmer nič. </a:t>
            </a:r>
          </a:p>
        </p:txBody>
      </p:sp>
    </p:spTree>
    <p:extLst>
      <p:ext uri="{BB962C8B-B14F-4D97-AF65-F5344CB8AC3E}">
        <p14:creationId xmlns:p14="http://schemas.microsoft.com/office/powerpoint/2010/main" val="106863238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Trápenia a sťažnosť Pánovi</a:t>
            </a:r>
            <a:endParaRPr lang="sk-SK" b="1"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
        <p:nvSpPr>
          <p:cNvPr id="3" name="Zástupný symbol obsahu 2"/>
          <p:cNvSpPr>
            <a:spLocks noGrp="1"/>
          </p:cNvSpPr>
          <p:nvPr>
            <p:ph idx="1"/>
          </p:nvPr>
        </p:nvSpPr>
        <p:spPr/>
        <p:txBody>
          <a:bodyPr/>
          <a:lstStyle/>
          <a:p>
            <a:r>
              <a:rPr lang="sk-SK" dirty="0"/>
              <a:t>Terézia mala z toho toľko </a:t>
            </a:r>
            <a:r>
              <a:rPr lang="sk-SK" dirty="0" smtClean="0"/>
              <a:t>trápenia</a:t>
            </a:r>
          </a:p>
          <a:p>
            <a:r>
              <a:rPr lang="sk-SK" dirty="0" smtClean="0"/>
              <a:t>niekedy </a:t>
            </a:r>
            <a:r>
              <a:rPr lang="sk-SK" dirty="0"/>
              <a:t>sa sťažovala Pánovi: </a:t>
            </a:r>
            <a:endParaRPr lang="sk-SK" dirty="0" smtClean="0"/>
          </a:p>
          <a:p>
            <a:r>
              <a:rPr lang="sk-SK" dirty="0" smtClean="0"/>
              <a:t>„</a:t>
            </a:r>
            <a:r>
              <a:rPr lang="sk-SK" dirty="0"/>
              <a:t>Pane môj, </a:t>
            </a:r>
            <a:r>
              <a:rPr lang="sk-SK" u="sng" dirty="0"/>
              <a:t>ako mi kážeš robiť veci, ktoré sa zdajú byť nemožnými</a:t>
            </a:r>
            <a:r>
              <a:rPr lang="sk-SK" dirty="0"/>
              <a:t>? Veď, hoci som žena, keby som mala aspoň slobodu...! ale viazaná z toľkých strán, bez peňazí, ba ani miesta pre ne..., čože môžem spraviť, Pane?</a:t>
            </a:r>
          </a:p>
        </p:txBody>
      </p:sp>
    </p:spTree>
    <p:extLst>
      <p:ext uri="{BB962C8B-B14F-4D97-AF65-F5344CB8AC3E}">
        <p14:creationId xmlns:p14="http://schemas.microsoft.com/office/powerpoint/2010/main" val="174739737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sk-SK"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
            </a:r>
            <a:br>
              <a:rPr lang="sk-SK"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br>
            <a:r>
              <a:rPr lang="sk-SK"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Svätého Jozefa Terézia nazve pravým otcom a pánom</a:t>
            </a:r>
            <a:br>
              <a:rPr lang="sk-SK"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br>
            <a:endParaRPr lang="sk-SK"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 name="Zástupný symbol obsahu 2"/>
          <p:cNvSpPr>
            <a:spLocks noGrp="1"/>
          </p:cNvSpPr>
          <p:nvPr>
            <p:ph idx="1"/>
          </p:nvPr>
        </p:nvSpPr>
        <p:spPr/>
        <p:txBody>
          <a:bodyPr>
            <a:normAutofit lnSpcReduction="10000"/>
          </a:bodyPr>
          <a:lstStyle/>
          <a:p>
            <a:r>
              <a:rPr lang="sk-SK" dirty="0"/>
              <a:t>Raz, keď bola v krajnej núdzi a nevedela už ani čo robiť, ani čím zaplatiť akýchsi úradníkov, sa jej zjavil </a:t>
            </a:r>
            <a:r>
              <a:rPr lang="sk-SK" b="1" dirty="0">
                <a:ln w="18000">
                  <a:solidFill>
                    <a:schemeClr val="accent2">
                      <a:satMod val="140000"/>
                    </a:schemeClr>
                  </a:solidFill>
                  <a:prstDash val="solid"/>
                  <a:miter lim="800000"/>
                </a:ln>
                <a:noFill/>
                <a:effectLst>
                  <a:outerShdw blurRad="25500" dist="23000" dir="7020000" algn="tl">
                    <a:srgbClr val="000000">
                      <a:alpha val="50000"/>
                    </a:srgbClr>
                  </a:outerShdw>
                </a:effectLst>
              </a:rPr>
              <a:t>svätý Jozef</a:t>
            </a:r>
            <a:r>
              <a:rPr lang="sk-SK" dirty="0"/>
              <a:t>, jej pravý otec a pán a dal jej porozumieť, že peniaze jej nebudú chýbať, že on ich zoženie. A tak veci dohodla a urobila bez jediného haliera a Pán sa o ne postaral tak, že tí, čo to počuli, sa nesmierne čudovali. Taká nepredvídateľná pomoc prišla z Quito (Ekvátor) od jej </a:t>
            </a:r>
            <a:r>
              <a:rPr lang="sk-SK" b="1" dirty="0">
                <a:ln w="18000">
                  <a:solidFill>
                    <a:schemeClr val="accent2">
                      <a:satMod val="140000"/>
                    </a:schemeClr>
                  </a:solidFill>
                  <a:prstDash val="solid"/>
                  <a:miter lim="800000"/>
                </a:ln>
                <a:noFill/>
                <a:effectLst>
                  <a:outerShdw blurRad="25500" dist="23000" dir="7020000" algn="tl">
                    <a:srgbClr val="000000">
                      <a:alpha val="50000"/>
                    </a:srgbClr>
                  </a:outerShdw>
                </a:effectLst>
              </a:rPr>
              <a:t>brata </a:t>
            </a:r>
            <a:r>
              <a:rPr lang="sk-SK" b="1" dirty="0" err="1">
                <a:ln w="18000">
                  <a:solidFill>
                    <a:schemeClr val="accent2">
                      <a:satMod val="140000"/>
                    </a:schemeClr>
                  </a:solidFill>
                  <a:prstDash val="solid"/>
                  <a:miter lim="800000"/>
                </a:ln>
                <a:noFill/>
                <a:effectLst>
                  <a:outerShdw blurRad="25500" dist="23000" dir="7020000" algn="tl">
                    <a:srgbClr val="000000">
                      <a:alpha val="50000"/>
                    </a:srgbClr>
                  </a:outerShdw>
                </a:effectLst>
              </a:rPr>
              <a:t>Lorenza</a:t>
            </a:r>
            <a:r>
              <a:rPr lang="sk-SK" dirty="0"/>
              <a:t>, ktorý jej poslal peniaze v novembri - decembri 1561.</a:t>
            </a:r>
          </a:p>
        </p:txBody>
      </p:sp>
    </p:spTree>
    <p:extLst>
      <p:ext uri="{BB962C8B-B14F-4D97-AF65-F5344CB8AC3E}">
        <p14:creationId xmlns:p14="http://schemas.microsoft.com/office/powerpoint/2010/main" val="85860483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Chudoba a lakomosť</a:t>
            </a:r>
            <a:endParaRPr lang="sk-SK" b="1"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
        <p:nvSpPr>
          <p:cNvPr id="3" name="Zástupný symbol obsahu 2"/>
          <p:cNvSpPr>
            <a:spLocks noGrp="1"/>
          </p:cNvSpPr>
          <p:nvPr>
            <p:ph idx="1"/>
          </p:nvPr>
        </p:nvSpPr>
        <p:spPr/>
        <p:txBody>
          <a:bodyPr/>
          <a:lstStyle/>
          <a:p>
            <a:r>
              <a:rPr lang="sk-SK" dirty="0"/>
              <a:t>Vyhliadnutý domček sa jej zdal príliš malý na kláštor a chcela kúpiť ďalší vedľa, ale nemala ani z čoho zaplatiť a nevedela ani čo robiť, lebo chcela z neho urobiť kostol. Keď bola na svätom prijímaní, </a:t>
            </a:r>
            <a:r>
              <a:rPr lang="sk-SK" u="sng" dirty="0"/>
              <a:t>Pán jej povedal</a:t>
            </a:r>
            <a:r>
              <a:rPr lang="sk-SK" dirty="0"/>
              <a:t>: </a:t>
            </a:r>
            <a:r>
              <a:rPr lang="sk-SK" i="1" dirty="0"/>
              <a:t>Už som Ti povedal, že vojdi ako môžeš. </a:t>
            </a:r>
            <a:r>
              <a:rPr lang="sk-SK" dirty="0"/>
              <a:t>Potom zvolal: </a:t>
            </a:r>
            <a:r>
              <a:rPr lang="sk-SK" i="1" dirty="0"/>
              <a:t>Ach, lakomosť ľudského plemena, namýšľaš si, že ti aj zem bude chýbať! Koľkokrát som spal pod holým nebom, čo som nemal kam ísť!</a:t>
            </a:r>
            <a:endParaRPr lang="sk-SK" dirty="0"/>
          </a:p>
        </p:txBody>
      </p:sp>
    </p:spTree>
    <p:extLst>
      <p:ext uri="{BB962C8B-B14F-4D97-AF65-F5344CB8AC3E}">
        <p14:creationId xmlns:p14="http://schemas.microsoft.com/office/powerpoint/2010/main" val="31782897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Anotácia</a:t>
            </a:r>
            <a:endParaRPr lang="sk-SK"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 name="Zástupný symbol obsahu 2"/>
          <p:cNvSpPr>
            <a:spLocks noGrp="1"/>
          </p:cNvSpPr>
          <p:nvPr>
            <p:ph idx="1"/>
          </p:nvPr>
        </p:nvSpPr>
        <p:spPr/>
        <p:txBody>
          <a:bodyPr/>
          <a:lstStyle/>
          <a:p>
            <a:r>
              <a:rPr lang="sk-SK" dirty="0"/>
              <a:t>Ak Pán niečo chce, celé peklo sa môže postaviť proti tomu, nič nezmôže. Terézia žije v kláštore </a:t>
            </a:r>
            <a:r>
              <a:rPr lang="sk-SK" b="1" dirty="0">
                <a:ln w="18000">
                  <a:solidFill>
                    <a:schemeClr val="accent2">
                      <a:satMod val="140000"/>
                    </a:schemeClr>
                  </a:solidFill>
                  <a:prstDash val="solid"/>
                  <a:miter lim="800000"/>
                </a:ln>
                <a:noFill/>
                <a:effectLst>
                  <a:outerShdw blurRad="25500" dist="23000" dir="7020000" algn="tl">
                    <a:srgbClr val="000000">
                      <a:alpha val="50000"/>
                    </a:srgbClr>
                  </a:outerShdw>
                </a:effectLst>
              </a:rPr>
              <a:t>Vtelenia</a:t>
            </a:r>
            <a:r>
              <a:rPr lang="sk-SK" dirty="0"/>
              <a:t> a Pán od nej žiada, aby založila kláštor </a:t>
            </a:r>
            <a:r>
              <a:rPr lang="sk-SK" b="1" dirty="0">
                <a:solidFill>
                  <a:srgbClr val="FF0000"/>
                </a:solidFill>
              </a:rPr>
              <a:t>Svätého Jozefa</a:t>
            </a:r>
            <a:r>
              <a:rPr lang="sk-SK" dirty="0"/>
              <a:t>. Niektoré sestry ju za to chcú vrhnúť do väzenia, niektoré sa však k nej pripoja. Stáva sa obeťou ohováraní, osočovaní a rôznych intríg. Našťastie, je už obrnená vnútornou silou, </a:t>
            </a:r>
            <a:r>
              <a:rPr lang="sk-SK" b="1" u="sng" dirty="0">
                <a:solidFill>
                  <a:srgbClr val="FF0000"/>
                </a:solidFill>
              </a:rPr>
              <a:t>nedá sa zastaviť</a:t>
            </a:r>
            <a:r>
              <a:rPr lang="sk-SK" dirty="0"/>
              <a:t>, ani znechutiť protivenstvom. </a:t>
            </a:r>
          </a:p>
        </p:txBody>
      </p:sp>
    </p:spTree>
    <p:extLst>
      <p:ext uri="{BB962C8B-B14F-4D97-AF65-F5344CB8AC3E}">
        <p14:creationId xmlns:p14="http://schemas.microsoft.com/office/powerpoint/2010/main" val="308941302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Obrátenie</a:t>
            </a:r>
            <a:endParaRPr lang="sk-SK" b="1"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
        <p:nvSpPr>
          <p:cNvPr id="3" name="Zástupný symbol obsahu 2"/>
          <p:cNvSpPr>
            <a:spLocks noGrp="1"/>
          </p:cNvSpPr>
          <p:nvPr>
            <p:ph idx="1"/>
          </p:nvPr>
        </p:nvSpPr>
        <p:spPr/>
        <p:txBody>
          <a:bodyPr>
            <a:normAutofit/>
          </a:bodyPr>
          <a:lstStyle/>
          <a:p>
            <a:r>
              <a:rPr lang="sk-SK" dirty="0"/>
              <a:t>Terézia zostala po týchto slovách celá zhrozená a videla, </a:t>
            </a:r>
            <a:r>
              <a:rPr lang="sk-SK" dirty="0" smtClean="0"/>
              <a:t>aké </a:t>
            </a:r>
            <a:r>
              <a:rPr lang="sk-SK" dirty="0"/>
              <a:t>sú pravdivé. Vošla do domčeka a zdalo sa </a:t>
            </a:r>
            <a:r>
              <a:rPr lang="sk-SK" dirty="0" smtClean="0"/>
              <a:t>jej, </a:t>
            </a:r>
            <a:r>
              <a:rPr lang="sk-SK" dirty="0"/>
              <a:t>že </a:t>
            </a:r>
            <a:r>
              <a:rPr lang="sk-SK" u="sng" dirty="0">
                <a:solidFill>
                  <a:srgbClr val="FF0000"/>
                </a:solidFill>
              </a:rPr>
              <a:t>je dokonalým, malým kláštorom a nesnažila sa kúpiť viac miesta</a:t>
            </a:r>
            <a:r>
              <a:rPr lang="sk-SK" dirty="0"/>
              <a:t>, ale usilovala o to, aby sa v ňom dalo pracovať a žiť tak, ako bol celý kostrbatý, bez spracovania, hlavné, že nebol zdraviu škodlivý. Tak by to malo byť vždy</a:t>
            </a:r>
            <a:r>
              <a:rPr lang="sk-SK" dirty="0" smtClean="0"/>
              <a:t>.</a:t>
            </a:r>
            <a:r>
              <a:rPr lang="sk-SK" dirty="0"/>
              <a:t> </a:t>
            </a:r>
          </a:p>
        </p:txBody>
      </p:sp>
    </p:spTree>
    <p:extLst>
      <p:ext uri="{BB962C8B-B14F-4D97-AF65-F5344CB8AC3E}">
        <p14:creationId xmlns:p14="http://schemas.microsoft.com/office/powerpoint/2010/main" val="334142773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sk-SK"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
            </a:r>
            <a:br>
              <a:rPr lang="sk-SK"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br>
            <a:r>
              <a:rPr lang="sk-SK"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Svätá Klára vo svojej nádhere</a:t>
            </a:r>
            <a:br>
              <a:rPr lang="sk-SK"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br>
            <a:endParaRPr lang="sk-SK"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 name="Zástupný symbol obsahu 2"/>
          <p:cNvSpPr>
            <a:spLocks noGrp="1"/>
          </p:cNvSpPr>
          <p:nvPr>
            <p:ph idx="1"/>
          </p:nvPr>
        </p:nvSpPr>
        <p:spPr/>
        <p:txBody>
          <a:bodyPr>
            <a:normAutofit lnSpcReduction="10000"/>
          </a:bodyPr>
          <a:lstStyle/>
          <a:p>
            <a:r>
              <a:rPr lang="sk-SK" dirty="0"/>
              <a:t>Na sviatok svätej Kláry, vo chvíli, keď sa Terézia poberala k svätému prijímaniu, zjavila sa jej svätá Klára, v celej svojej nádhere. Bolo to 12. augusta 1561. Povedala jej, aby sa usilovala pokračovať v začatom diele, že ona jej bude pomáhať. Terézia si ju začala veľmi uctievať a naozaj, kláštor klarisiek, ktorý bol nablízko a ktorý nazývali „</a:t>
            </a:r>
            <a:r>
              <a:rPr lang="sk-SK" i="1" dirty="0" err="1"/>
              <a:t>Las</a:t>
            </a:r>
            <a:r>
              <a:rPr lang="sk-SK" i="1" dirty="0"/>
              <a:t> </a:t>
            </a:r>
            <a:r>
              <a:rPr lang="sk-SK" i="1" dirty="0" err="1"/>
              <a:t>Gordillas</a:t>
            </a:r>
            <a:r>
              <a:rPr lang="sk-SK" dirty="0"/>
              <a:t>“, </a:t>
            </a:r>
            <a:r>
              <a:rPr lang="sk-SK" dirty="0" smtClean="0"/>
              <a:t>pomohli im uživiť sa. Porov</a:t>
            </a:r>
            <a:r>
              <a:rPr lang="sk-SK" dirty="0"/>
              <a:t>. Tamtiež, s. 431, pozn. pod čiarou, č. 14.</a:t>
            </a:r>
          </a:p>
          <a:p>
            <a:endParaRPr lang="sk-SK" dirty="0"/>
          </a:p>
        </p:txBody>
      </p:sp>
    </p:spTree>
    <p:extLst>
      <p:ext uri="{BB962C8B-B14F-4D97-AF65-F5344CB8AC3E}">
        <p14:creationId xmlns:p14="http://schemas.microsoft.com/office/powerpoint/2010/main" val="47199315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Dokonalosť v absolútnej chudobe</a:t>
            </a:r>
            <a:endParaRPr lang="sk-SK" b="1"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
        <p:nvSpPr>
          <p:cNvPr id="3" name="Zástupný symbol obsahu 2"/>
          <p:cNvSpPr>
            <a:spLocks noGrp="1"/>
          </p:cNvSpPr>
          <p:nvPr>
            <p:ph idx="1"/>
          </p:nvPr>
        </p:nvSpPr>
        <p:spPr/>
        <p:txBody>
          <a:bodyPr>
            <a:normAutofit fontScale="92500" lnSpcReduction="20000"/>
          </a:bodyPr>
          <a:lstStyle/>
          <a:p>
            <a:r>
              <a:rPr lang="sk-SK" dirty="0"/>
              <a:t>Okrem toho sv. Klára pomohla Teréziinu </a:t>
            </a:r>
            <a:r>
              <a:rPr lang="sk-SK" b="1" dirty="0">
                <a:solidFill>
                  <a:srgbClr val="FF0000"/>
                </a:solidFill>
              </a:rPr>
              <a:t>túžbu po chudobe priviesť k dokonalosti</a:t>
            </a:r>
            <a:r>
              <a:rPr lang="sk-SK" dirty="0"/>
              <a:t>, takže chudobu, ktorú žili klarisky, žili aj bosé karmelitánky. Žili z almužny. Sv. Terézia naozaj dostala tri dokumenty od Svätej stolice (7.2.1562; 5.12.1562 a 17.7.1565), aby upevnila svoju vôľu, aby nové založenie bolo v absolútnej chudobe (bez renty). </a:t>
            </a:r>
            <a:r>
              <a:rPr lang="sk-SK" u="sng" dirty="0"/>
              <a:t>Uvedomila si, že Pán – zrejme na príhovor sv. Kláry – sa stará o všetko potrebné pre nový kláštor</a:t>
            </a:r>
            <a:r>
              <a:rPr lang="sk-SK" dirty="0"/>
              <a:t>. Nech je zvelebený!</a:t>
            </a:r>
          </a:p>
          <a:p>
            <a:r>
              <a:rPr lang="sk-SK" dirty="0"/>
              <a:t>Porov. Tamtiež, s. 431, pozn. pod čiarou, č. 15.</a:t>
            </a:r>
          </a:p>
          <a:p>
            <a:endParaRPr lang="sk-SK" dirty="0"/>
          </a:p>
        </p:txBody>
      </p:sp>
    </p:spTree>
    <p:extLst>
      <p:ext uri="{BB962C8B-B14F-4D97-AF65-F5344CB8AC3E}">
        <p14:creationId xmlns:p14="http://schemas.microsoft.com/office/powerpoint/2010/main" val="336825380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Nanebovzatá Panna Mária</a:t>
            </a:r>
            <a:endParaRPr lang="sk-SK"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 name="Zástupný symbol obsahu 2"/>
          <p:cNvSpPr>
            <a:spLocks noGrp="1"/>
          </p:cNvSpPr>
          <p:nvPr>
            <p:ph idx="1"/>
          </p:nvPr>
        </p:nvSpPr>
        <p:spPr/>
        <p:txBody>
          <a:bodyPr>
            <a:normAutofit lnSpcReduction="10000"/>
          </a:bodyPr>
          <a:lstStyle/>
          <a:p>
            <a:r>
              <a:rPr lang="sk-SK" dirty="0"/>
              <a:t>Bolo to 15. Augusta 1561, keď sa sv. Terézia práve nachádzala v jednom kláštore Rádu svätého Dominika, kedy uvažovala o množstve svojich hriechov z minulosti a spovedala sa z nich v spomenutom dome a ľutovala svoj nedbalý život, prišlo na ňu tak veľké </a:t>
            </a:r>
            <a:r>
              <a:rPr lang="sk-SK" b="1" dirty="0">
                <a:ln w="18000">
                  <a:solidFill>
                    <a:schemeClr val="accent2">
                      <a:satMod val="140000"/>
                    </a:schemeClr>
                  </a:solidFill>
                  <a:prstDash val="solid"/>
                  <a:miter lim="800000"/>
                </a:ln>
                <a:noFill/>
                <a:effectLst>
                  <a:outerShdw blurRad="25500" dist="23000" dir="7020000" algn="tl">
                    <a:srgbClr val="000000">
                      <a:alpha val="50000"/>
                    </a:srgbClr>
                  </a:outerShdw>
                </a:effectLst>
              </a:rPr>
              <a:t>uchvátenie</a:t>
            </a:r>
            <a:r>
              <a:rPr lang="sk-SK" dirty="0"/>
              <a:t> (</a:t>
            </a:r>
            <a:r>
              <a:rPr lang="sk-SK" i="1" dirty="0" err="1"/>
              <a:t>arrobamiento</a:t>
            </a:r>
            <a:r>
              <a:rPr lang="sk-SK" dirty="0"/>
              <a:t>), že ju to takmer vynieslo zo seba. Sadla si a zdalo sa jej, že nemohla ani vidieť, ani sledovať omšu, z čoho potom mala veľké škrupule.</a:t>
            </a:r>
          </a:p>
        </p:txBody>
      </p:sp>
    </p:spTree>
    <p:extLst>
      <p:ext uri="{BB962C8B-B14F-4D97-AF65-F5344CB8AC3E}">
        <p14:creationId xmlns:p14="http://schemas.microsoft.com/office/powerpoint/2010/main" val="11982858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Panna Mária ju vzala za ruku...</a:t>
            </a:r>
            <a:endParaRPr lang="sk-SK" b="1"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
        <p:nvSpPr>
          <p:cNvPr id="3" name="Zástupný symbol obsahu 2"/>
          <p:cNvSpPr>
            <a:spLocks noGrp="1"/>
          </p:cNvSpPr>
          <p:nvPr>
            <p:ph idx="1"/>
          </p:nvPr>
        </p:nvSpPr>
        <p:spPr/>
        <p:txBody>
          <a:bodyPr/>
          <a:lstStyle/>
          <a:p>
            <a:r>
              <a:rPr lang="sk-SK" dirty="0"/>
              <a:t>Zdalo sa jej, že ju ktosi obliekal do veľmi jasného bieleho rúcha a spočiatku nevidela kto ju to oblieka. Potom videla našu Pani po pravej strane a svojho otca, svätého Jozefa po ľavej, ako ju obliekajú. Dali jej vedieť, že je už </a:t>
            </a:r>
            <a:r>
              <a:rPr lang="sk-SK" b="1" dirty="0">
                <a:solidFill>
                  <a:srgbClr val="FF0000"/>
                </a:solidFill>
              </a:rPr>
              <a:t>očistená od svojich hriechov</a:t>
            </a:r>
            <a:r>
              <a:rPr lang="sk-SK" dirty="0"/>
              <a:t>. Keď už bola oblečená, s pocitom veľkej slasti a slávy sa jej zdalo, že Panna Mária ju vzala za </a:t>
            </a:r>
            <a:r>
              <a:rPr lang="sk-SK" dirty="0" smtClean="0"/>
              <a:t>ruku.</a:t>
            </a:r>
            <a:endParaRPr lang="sk-SK" dirty="0"/>
          </a:p>
        </p:txBody>
      </p:sp>
    </p:spTree>
    <p:extLst>
      <p:ext uri="{BB962C8B-B14F-4D97-AF65-F5344CB8AC3E}">
        <p14:creationId xmlns:p14="http://schemas.microsoft.com/office/powerpoint/2010/main" val="362786460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Mária jej povedala</a:t>
            </a:r>
            <a:endParaRPr lang="sk-SK" b="1"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
        <p:nvSpPr>
          <p:cNvPr id="3" name="Zástupný symbol obsahu 2"/>
          <p:cNvSpPr>
            <a:spLocks noGrp="1"/>
          </p:cNvSpPr>
          <p:nvPr>
            <p:ph idx="1"/>
          </p:nvPr>
        </p:nvSpPr>
        <p:spPr/>
        <p:txBody>
          <a:bodyPr/>
          <a:lstStyle/>
          <a:p>
            <a:r>
              <a:rPr lang="sk-SK" dirty="0"/>
              <a:t>že </a:t>
            </a:r>
            <a:r>
              <a:rPr lang="sk-SK" b="1" i="1" dirty="0">
                <a:solidFill>
                  <a:srgbClr val="FF0000"/>
                </a:solidFill>
              </a:rPr>
              <a:t>je veľmi spokojná</a:t>
            </a:r>
            <a:r>
              <a:rPr lang="sk-SK" i="1" dirty="0"/>
              <a:t>, že slúži slávnemu svätému Jozefovi a aby verila, že to čo chcela vytvoriť z kláštora, sa uskutoční a že v ňom sa bude veľmi slúžiť Pánovi a im dvom; aby sa nebála, žeby sa to niekedy nalomilo, hoci poslušnosť, ktorú preukazuje, by nebola podľa jej chuti, pretože oni ju budú chrániť a že jej </a:t>
            </a:r>
            <a:r>
              <a:rPr lang="sk-SK" b="1" i="1" dirty="0">
                <a:ln w="18000">
                  <a:solidFill>
                    <a:schemeClr val="accent2">
                      <a:satMod val="140000"/>
                    </a:schemeClr>
                  </a:solidFill>
                  <a:prstDash val="solid"/>
                  <a:miter lim="800000"/>
                </a:ln>
                <a:noFill/>
                <a:effectLst>
                  <a:outerShdw blurRad="25500" dist="23000" dir="7020000" algn="tl">
                    <a:srgbClr val="000000">
                      <a:alpha val="50000"/>
                    </a:srgbClr>
                  </a:outerShdw>
                </a:effectLst>
              </a:rPr>
              <a:t>Syn už sľúbil, že s nimi bude kráčať </a:t>
            </a:r>
            <a:r>
              <a:rPr lang="sk-SK" i="1" dirty="0"/>
              <a:t>a ako znak toho, že je to pravda, jej dáva onen </a:t>
            </a:r>
            <a:r>
              <a:rPr lang="sk-SK" b="1" i="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skvost</a:t>
            </a:r>
            <a:r>
              <a:rPr lang="sk-SK" i="1" dirty="0"/>
              <a:t>.</a:t>
            </a:r>
            <a:endParaRPr lang="sk-SK" dirty="0"/>
          </a:p>
        </p:txBody>
      </p:sp>
    </p:spTree>
    <p:extLst>
      <p:ext uri="{BB962C8B-B14F-4D97-AF65-F5344CB8AC3E}">
        <p14:creationId xmlns:p14="http://schemas.microsoft.com/office/powerpoint/2010/main" val="374181030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Skvost - náhrdelník</a:t>
            </a:r>
            <a:endParaRPr lang="sk-SK" b="1"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
        <p:nvSpPr>
          <p:cNvPr id="3" name="Zástupný symbol obsahu 2"/>
          <p:cNvSpPr>
            <a:spLocks noGrp="1"/>
          </p:cNvSpPr>
          <p:nvPr>
            <p:ph idx="1"/>
          </p:nvPr>
        </p:nvSpPr>
        <p:spPr/>
        <p:txBody>
          <a:bodyPr/>
          <a:lstStyle/>
          <a:p>
            <a:r>
              <a:rPr lang="sk-SK" dirty="0"/>
              <a:t>Zdalo sa jej, že jej zavesila na krk náhrdelník zo vzácneho </a:t>
            </a:r>
            <a:r>
              <a:rPr lang="sk-SK" b="1" dirty="0">
                <a:ln w="18000">
                  <a:solidFill>
                    <a:schemeClr val="accent2">
                      <a:satMod val="140000"/>
                    </a:schemeClr>
                  </a:solidFill>
                  <a:prstDash val="solid"/>
                  <a:miter lim="800000"/>
                </a:ln>
                <a:noFill/>
                <a:effectLst>
                  <a:outerShdw blurRad="25500" dist="23000" dir="7020000" algn="tl">
                    <a:srgbClr val="000000">
                      <a:alpha val="50000"/>
                    </a:srgbClr>
                  </a:outerShdw>
                </a:effectLst>
              </a:rPr>
              <a:t>zlata s krížom</a:t>
            </a:r>
            <a:r>
              <a:rPr lang="sk-SK" dirty="0"/>
              <a:t>, veľmi cenným. </a:t>
            </a:r>
            <a:endParaRPr lang="sk-SK" dirty="0" smtClean="0"/>
          </a:p>
          <a:p>
            <a:r>
              <a:rPr lang="sk-SK" dirty="0" smtClean="0"/>
              <a:t>Ale </a:t>
            </a:r>
            <a:r>
              <a:rPr lang="sk-SK" dirty="0"/>
              <a:t>že toto zlato a kamene sú veľmi rozdielne od toho, čo je tu na zemi, že sa to nedá porovnať. Náš </a:t>
            </a:r>
            <a:r>
              <a:rPr lang="sk-SK"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rozum nedokáže pochopiť </a:t>
            </a:r>
            <a:r>
              <a:rPr lang="sk-SK" dirty="0"/>
              <a:t>tú krásu, ani </a:t>
            </a:r>
            <a:r>
              <a:rPr lang="sk-SK" b="1" dirty="0">
                <a:ln w="18000">
                  <a:solidFill>
                    <a:schemeClr val="accent2">
                      <a:satMod val="140000"/>
                    </a:schemeClr>
                  </a:solidFill>
                  <a:prstDash val="solid"/>
                  <a:miter lim="800000"/>
                </a:ln>
                <a:noFill/>
                <a:effectLst>
                  <a:outerShdw blurRad="25500" dist="23000" dir="7020000" algn="tl">
                    <a:srgbClr val="000000">
                      <a:alpha val="50000"/>
                    </a:srgbClr>
                  </a:outerShdw>
                </a:effectLst>
              </a:rPr>
              <a:t>krásu oných bielych šiat</a:t>
            </a:r>
            <a:r>
              <a:rPr lang="sk-SK" dirty="0"/>
              <a:t>, ktoré mala na sebe.</a:t>
            </a:r>
          </a:p>
        </p:txBody>
      </p:sp>
    </p:spTree>
    <p:extLst>
      <p:ext uri="{BB962C8B-B14F-4D97-AF65-F5344CB8AC3E}">
        <p14:creationId xmlns:p14="http://schemas.microsoft.com/office/powerpoint/2010/main" val="161093555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Nádhera Panny Márie</a:t>
            </a:r>
            <a:endParaRPr lang="sk-SK" b="1"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
        <p:nvSpPr>
          <p:cNvPr id="3" name="Zástupný symbol obsahu 2"/>
          <p:cNvSpPr>
            <a:spLocks noGrp="1"/>
          </p:cNvSpPr>
          <p:nvPr>
            <p:ph idx="1"/>
          </p:nvPr>
        </p:nvSpPr>
        <p:spPr/>
        <p:txBody>
          <a:bodyPr>
            <a:normAutofit fontScale="92500" lnSpcReduction="20000"/>
          </a:bodyPr>
          <a:lstStyle/>
          <a:p>
            <a:r>
              <a:rPr lang="sk-SK"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Bieloba jej šiat sa leskla</a:t>
            </a:r>
            <a:r>
              <a:rPr lang="sk-SK" dirty="0"/>
              <a:t>, ale neoslepovala, žiarila jemne. Slávneho svätého Jozefa nevidela ani jasne, ani tak zreteľne, ale dobre videla, že tam bol, asi tak ako videnia, o ktorých hovorila, že sa nedajú vidieť (ide o vysoký druh videnia – poznamenal </a:t>
            </a:r>
            <a:r>
              <a:rPr lang="sk-SK" dirty="0" err="1"/>
              <a:t>Tomas</a:t>
            </a:r>
            <a:r>
              <a:rPr lang="sk-SK" dirty="0"/>
              <a:t> </a:t>
            </a:r>
            <a:r>
              <a:rPr lang="sk-SK" dirty="0" err="1"/>
              <a:t>Alvarez</a:t>
            </a:r>
            <a:r>
              <a:rPr lang="sk-SK" dirty="0"/>
              <a:t>). Panna Mária jej pripadala ako </a:t>
            </a:r>
            <a:r>
              <a:rPr lang="sk-SK"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príliš mladé dievča</a:t>
            </a:r>
            <a:r>
              <a:rPr lang="sk-SK" dirty="0"/>
              <a:t>. Takto ich videla nejakú chvíľu, ktorú by rada predĺžila na celú večnosť, keď sa jej zdalo, že </a:t>
            </a:r>
            <a:r>
              <a:rPr lang="sk-SK" b="1" dirty="0">
                <a:solidFill>
                  <a:srgbClr val="FF0000"/>
                </a:solidFill>
              </a:rPr>
              <a:t>vystupujú do neba </a:t>
            </a:r>
            <a:r>
              <a:rPr lang="sk-SK" dirty="0"/>
              <a:t>s množstvom anjelov. Porov. Tamtiež, s. 433, pozn. pod čiarou, č. 17.</a:t>
            </a:r>
          </a:p>
          <a:p>
            <a:endParaRPr lang="sk-SK" dirty="0"/>
          </a:p>
        </p:txBody>
      </p:sp>
    </p:spTree>
    <p:extLst>
      <p:ext uri="{BB962C8B-B14F-4D97-AF65-F5344CB8AC3E}">
        <p14:creationId xmlns:p14="http://schemas.microsoft.com/office/powerpoint/2010/main" val="321526934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Osamotenie, nádej a pokoj</a:t>
            </a:r>
            <a:endParaRPr lang="sk-SK" b="1"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
        <p:nvSpPr>
          <p:cNvPr id="3" name="Zástupný symbol obsahu 2"/>
          <p:cNvSpPr>
            <a:spLocks noGrp="1"/>
          </p:cNvSpPr>
          <p:nvPr>
            <p:ph idx="1"/>
          </p:nvPr>
        </p:nvSpPr>
        <p:spPr/>
        <p:txBody>
          <a:bodyPr/>
          <a:lstStyle/>
          <a:p>
            <a:r>
              <a:rPr lang="sk-SK" dirty="0"/>
              <a:t>Terézia zostala </a:t>
            </a:r>
            <a:r>
              <a:rPr lang="sk-SK" dirty="0" smtClean="0"/>
              <a:t>náhle</a:t>
            </a:r>
            <a:r>
              <a:rPr lang="sk-SK" dirty="0" smtClean="0"/>
              <a:t> </a:t>
            </a:r>
            <a:r>
              <a:rPr lang="sk-SK" dirty="0"/>
              <a:t>osamotená, hoci veľmi potešená a povznesená i sústredená v modlitbe, znežnená po istý čas, nepohnutá a neschopná hovoriť, lebo bola takmer seba. Zostala v nej veľká túžba </a:t>
            </a:r>
            <a:r>
              <a:rPr lang="sk-SK"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čokoľvek urobiť pre Boha</a:t>
            </a:r>
            <a:r>
              <a:rPr lang="sk-SK" dirty="0"/>
              <a:t>, hoc aj rozložiť sa, či zničiť sa pre neho. Bola presvedčená, že to všetko dostala do daru od Boha a zanechalo to v nej obrovskú útechu, naplnilo ju to veľkým pokojom.</a:t>
            </a:r>
          </a:p>
        </p:txBody>
      </p:sp>
    </p:spTree>
    <p:extLst>
      <p:ext uri="{BB962C8B-B14F-4D97-AF65-F5344CB8AC3E}">
        <p14:creationId xmlns:p14="http://schemas.microsoft.com/office/powerpoint/2010/main" val="12594717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Kráľovná anjelov o poslušnosti</a:t>
            </a:r>
            <a:endParaRPr lang="sk-SK" b="1"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
        <p:nvSpPr>
          <p:cNvPr id="3" name="Zástupný symbol obsahu 2"/>
          <p:cNvSpPr>
            <a:spLocks noGrp="1"/>
          </p:cNvSpPr>
          <p:nvPr>
            <p:ph idx="1"/>
          </p:nvPr>
        </p:nvSpPr>
        <p:spPr/>
        <p:txBody>
          <a:bodyPr/>
          <a:lstStyle/>
          <a:p>
            <a:r>
              <a:rPr lang="sk-SK" dirty="0" smtClean="0"/>
              <a:t>Nebolo by dobré</a:t>
            </a:r>
            <a:r>
              <a:rPr lang="sk-SK" dirty="0"/>
              <a:t>, keby </a:t>
            </a:r>
            <a:r>
              <a:rPr lang="sk-SK" dirty="0" smtClean="0"/>
              <a:t>Terézia </a:t>
            </a:r>
            <a:r>
              <a:rPr lang="sk-SK" dirty="0"/>
              <a:t>jednala v tejto veci s Rádom, v ktorom momentálne žila. Podobne sa jej </a:t>
            </a:r>
            <a:r>
              <a:rPr lang="sk-SK" u="sng" dirty="0"/>
              <a:t>prihováral Pán</a:t>
            </a:r>
            <a:r>
              <a:rPr lang="sk-SK" dirty="0"/>
              <a:t>. Vysvetľoval jej dokonca aj </a:t>
            </a:r>
            <a:r>
              <a:rPr lang="sk-SK"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príčiny</a:t>
            </a:r>
            <a:r>
              <a:rPr lang="sk-SK" dirty="0"/>
              <a:t>, pre ktoré by to v žiadnom prípade nemala robiť, ale aby niekoho s tým poverila a poslala do </a:t>
            </a:r>
            <a:r>
              <a:rPr lang="sk-SK" b="1" dirty="0">
                <a:ln w="18000">
                  <a:solidFill>
                    <a:schemeClr val="accent2">
                      <a:satMod val="140000"/>
                    </a:schemeClr>
                  </a:solidFill>
                  <a:prstDash val="solid"/>
                  <a:miter lim="800000"/>
                </a:ln>
                <a:noFill/>
                <a:effectLst>
                  <a:outerShdw blurRad="25500" dist="23000" dir="7020000" algn="tl">
                    <a:srgbClr val="000000">
                      <a:alpha val="50000"/>
                    </a:srgbClr>
                  </a:outerShdw>
                </a:effectLst>
              </a:rPr>
              <a:t>Ríma</a:t>
            </a:r>
            <a:r>
              <a:rPr lang="sk-SK" dirty="0"/>
              <a:t>, čo by bola istá cesta a že sa on sám postará o to, aby odkaz došiel na určené miesto.</a:t>
            </a:r>
          </a:p>
        </p:txBody>
      </p:sp>
    </p:spTree>
    <p:extLst>
      <p:ext uri="{BB962C8B-B14F-4D97-AF65-F5344CB8AC3E}">
        <p14:creationId xmlns:p14="http://schemas.microsoft.com/office/powerpoint/2010/main" val="22391228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Pánovo nariadenie</a:t>
            </a:r>
            <a:endParaRPr lang="sk-SK" b="1"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
        <p:nvSpPr>
          <p:cNvPr id="3" name="Zástupný symbol obsahu 2"/>
          <p:cNvSpPr>
            <a:spLocks noGrp="1"/>
          </p:cNvSpPr>
          <p:nvPr>
            <p:ph idx="1"/>
          </p:nvPr>
        </p:nvSpPr>
        <p:spPr/>
        <p:txBody>
          <a:bodyPr>
            <a:normAutofit lnSpcReduction="10000"/>
          </a:bodyPr>
          <a:lstStyle/>
          <a:p>
            <a:r>
              <a:rPr lang="sk-SK" dirty="0"/>
              <a:t>Sám Pán jej nariadi: </a:t>
            </a:r>
            <a:endParaRPr lang="sk-SK" dirty="0" smtClean="0"/>
          </a:p>
          <a:p>
            <a:endParaRPr lang="sk-SK" dirty="0"/>
          </a:p>
          <a:p>
            <a:r>
              <a:rPr lang="sk-SK" dirty="0" smtClean="0"/>
              <a:t>„</a:t>
            </a:r>
            <a:r>
              <a:rPr lang="sk-SK" sz="4000" b="1" dirty="0">
                <a:solidFill>
                  <a:srgbClr val="FF0000"/>
                </a:solidFill>
              </a:rPr>
              <a:t>Vojdi (do nového kláštora) ako môžeš</a:t>
            </a:r>
            <a:r>
              <a:rPr lang="sk-SK" dirty="0" smtClean="0"/>
              <a:t>“.</a:t>
            </a:r>
          </a:p>
          <a:p>
            <a:r>
              <a:rPr lang="sk-SK" dirty="0" smtClean="0"/>
              <a:t> </a:t>
            </a:r>
            <a:r>
              <a:rPr lang="sk-SK" dirty="0"/>
              <a:t>12. augusta 1561 sa jej zjaví svätá Klára pri svätom prijímaní a prisľúbi jej pomoc, lebo sa jej páči totálna chudoba, ktorú chce žiť v novom kláštore.</a:t>
            </a:r>
          </a:p>
        </p:txBody>
      </p:sp>
    </p:spTree>
    <p:extLst>
      <p:ext uri="{BB962C8B-B14F-4D97-AF65-F5344CB8AC3E}">
        <p14:creationId xmlns:p14="http://schemas.microsoft.com/office/powerpoint/2010/main" val="196257350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Teréziina podriadenosť biskupovi</a:t>
            </a:r>
            <a:endParaRPr lang="sk-SK" b="1"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
        <p:nvSpPr>
          <p:cNvPr id="3" name="Zástupný symbol obsahu 2"/>
          <p:cNvSpPr>
            <a:spLocks noGrp="1"/>
          </p:cNvSpPr>
          <p:nvPr>
            <p:ph idx="1"/>
          </p:nvPr>
        </p:nvSpPr>
        <p:spPr/>
        <p:txBody>
          <a:bodyPr/>
          <a:lstStyle/>
          <a:p>
            <a:r>
              <a:rPr lang="sk-SK" dirty="0"/>
              <a:t>Pre udalosti, ku ktorým došlo neskôr, bolo veľmi dobré, že svoju </a:t>
            </a:r>
            <a:r>
              <a:rPr lang="sk-SK" u="sng" dirty="0"/>
              <a:t>poslušnosť podriadila biskupov</a:t>
            </a:r>
            <a:r>
              <a:rPr lang="sk-SK" dirty="0"/>
              <a:t>i. V tom čase ale nepoznala ešte biskupa a nevedela o akého preláta pôjde, ale Pán doprial, aby bol dobrý a aby podporoval ten </a:t>
            </a:r>
            <a:r>
              <a:rPr lang="sk-SK" dirty="0" smtClean="0"/>
              <a:t>jej</a:t>
            </a:r>
            <a:r>
              <a:rPr lang="sk-SK" dirty="0"/>
              <a:t> zamýšľaný </a:t>
            </a:r>
            <a:r>
              <a:rPr lang="sk-SK" dirty="0" smtClean="0"/>
              <a:t>nový dom</a:t>
            </a:r>
            <a:r>
              <a:rPr lang="sk-SK" dirty="0"/>
              <a:t>, lebo v ňom nastali </a:t>
            </a:r>
            <a:r>
              <a:rPr lang="sk-SK" b="1" dirty="0">
                <a:solidFill>
                  <a:srgbClr val="FF0000"/>
                </a:solidFill>
              </a:rPr>
              <a:t>veľké protivenstvá</a:t>
            </a:r>
            <a:r>
              <a:rPr lang="sk-SK" dirty="0"/>
              <a:t>.</a:t>
            </a:r>
          </a:p>
        </p:txBody>
      </p:sp>
    </p:spTree>
    <p:extLst>
      <p:ext uri="{BB962C8B-B14F-4D97-AF65-F5344CB8AC3E}">
        <p14:creationId xmlns:p14="http://schemas.microsoft.com/office/powerpoint/2010/main" val="186014745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sk-SK"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
            </a:r>
            <a:br>
              <a:rPr lang="sk-SK"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br>
            <a:r>
              <a:rPr lang="sk-SK"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Reflexia o Terézii, jej mystike a jej činnosti</a:t>
            </a:r>
            <a:br>
              <a:rPr lang="sk-SK"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br>
            <a:endParaRPr lang="sk-SK"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 name="Zástupný symbol obsahu 2"/>
          <p:cNvSpPr>
            <a:spLocks noGrp="1"/>
          </p:cNvSpPr>
          <p:nvPr>
            <p:ph idx="1"/>
          </p:nvPr>
        </p:nvSpPr>
        <p:spPr/>
        <p:txBody>
          <a:bodyPr>
            <a:normAutofit/>
          </a:bodyPr>
          <a:lstStyle/>
          <a:p>
            <a:r>
              <a:rPr lang="sk-SK" dirty="0"/>
              <a:t>O Terézii platí podľa súčasného karmelitánskeho znalca </a:t>
            </a:r>
            <a:r>
              <a:rPr lang="sk-SK" b="1" dirty="0" err="1"/>
              <a:t>Ulricha</a:t>
            </a:r>
            <a:r>
              <a:rPr lang="sk-SK" b="1" dirty="0"/>
              <a:t> </a:t>
            </a:r>
            <a:r>
              <a:rPr lang="sk-SK" b="1" dirty="0" err="1"/>
              <a:t>Dobhana</a:t>
            </a:r>
            <a:r>
              <a:rPr lang="sk-SK" b="1" dirty="0"/>
              <a:t> OCD</a:t>
            </a:r>
            <a:r>
              <a:rPr lang="sk-SK" dirty="0"/>
              <a:t>, že je </a:t>
            </a:r>
            <a:r>
              <a:rPr lang="sk-SK" b="1" dirty="0">
                <a:ln w="18000">
                  <a:solidFill>
                    <a:schemeClr val="accent2">
                      <a:satMod val="140000"/>
                    </a:schemeClr>
                  </a:solidFill>
                  <a:prstDash val="solid"/>
                  <a:miter lim="800000"/>
                </a:ln>
                <a:noFill/>
                <a:effectLst>
                  <a:outerShdw blurRad="25500" dist="23000" dir="7020000" algn="tl">
                    <a:srgbClr val="000000">
                      <a:alpha val="50000"/>
                    </a:srgbClr>
                  </a:outerShdw>
                </a:effectLst>
              </a:rPr>
              <a:t>geniálnou kresťanskou mystičkou</a:t>
            </a:r>
            <a:r>
              <a:rPr lang="sk-SK" dirty="0"/>
              <a:t>. Jej spisy sú dôkazom, že Boh mal k nej veľmi dôverný vzťah a sú veľmi často čítané a meditované. Je priam neuveriteľné, aká </a:t>
            </a:r>
            <a:r>
              <a:rPr lang="sk-SK" b="1" dirty="0"/>
              <a:t>rozsiahla bola aj jej činnosť</a:t>
            </a:r>
            <a:r>
              <a:rPr lang="sk-SK" dirty="0"/>
              <a:t>, koľko kláštorov založila, čo všetko dokázala vybaviť, zariadiť, presadiť.</a:t>
            </a:r>
          </a:p>
          <a:p>
            <a:endParaRPr lang="sk-SK" dirty="0"/>
          </a:p>
        </p:txBody>
      </p:sp>
    </p:spTree>
    <p:extLst>
      <p:ext uri="{BB962C8B-B14F-4D97-AF65-F5344CB8AC3E}">
        <p14:creationId xmlns:p14="http://schemas.microsoft.com/office/powerpoint/2010/main" val="78994773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Ľudia jej nešli po ruke, ani diabol</a:t>
            </a:r>
            <a:endParaRPr lang="sk-SK" b="1"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
        <p:nvSpPr>
          <p:cNvPr id="3" name="Zástupný symbol obsahu 2"/>
          <p:cNvSpPr>
            <a:spLocks noGrp="1"/>
          </p:cNvSpPr>
          <p:nvPr>
            <p:ph idx="1"/>
          </p:nvPr>
        </p:nvSpPr>
        <p:spPr/>
        <p:txBody>
          <a:bodyPr/>
          <a:lstStyle/>
          <a:p>
            <a:r>
              <a:rPr lang="sk-SK" dirty="0"/>
              <a:t>Skôr jej stavali </a:t>
            </a:r>
            <a:r>
              <a:rPr lang="sk-SK" u="sng" dirty="0"/>
              <a:t>prekážky</a:t>
            </a:r>
            <a:r>
              <a:rPr lang="sk-SK" dirty="0"/>
              <a:t>, kde len mohli a </a:t>
            </a:r>
            <a:r>
              <a:rPr lang="sk-SK" u="sng" dirty="0"/>
              <a:t>rožkatý</a:t>
            </a:r>
            <a:r>
              <a:rPr lang="sk-SK" dirty="0"/>
              <a:t> tiež nedriemal, keďže ona pracovala tak veľmi proti jeho zvrátenosti, len aby umožnila dušiam žiť pre Boha a milovať ho z celého srdca a zo všetkých síl. Organizačné schopnosti mala vrodené, aj získané, </a:t>
            </a:r>
            <a:r>
              <a:rPr lang="sk-SK" b="1" u="sng" dirty="0"/>
              <a:t>ale bez mimoriadnej Božej pomoci</a:t>
            </a:r>
            <a:r>
              <a:rPr lang="sk-SK" dirty="0"/>
              <a:t> ich široké uplatnenie nemožno ani vysvetliť, ani pochopiť.</a:t>
            </a:r>
          </a:p>
        </p:txBody>
      </p:sp>
    </p:spTree>
    <p:extLst>
      <p:ext uri="{BB962C8B-B14F-4D97-AF65-F5344CB8AC3E}">
        <p14:creationId xmlns:p14="http://schemas.microsoft.com/office/powerpoint/2010/main" val="78403418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Záver</a:t>
            </a:r>
            <a:endParaRPr lang="sk-SK"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 name="Zástupný symbol obsahu 2"/>
          <p:cNvSpPr>
            <a:spLocks noGrp="1"/>
          </p:cNvSpPr>
          <p:nvPr>
            <p:ph idx="1"/>
          </p:nvPr>
        </p:nvSpPr>
        <p:spPr/>
        <p:txBody>
          <a:bodyPr/>
          <a:lstStyle/>
          <a:p>
            <a:r>
              <a:rPr lang="sk-SK" dirty="0"/>
              <a:t>Sledovali sme </a:t>
            </a:r>
            <a:r>
              <a:rPr lang="sk-SK" b="1" u="sng" dirty="0">
                <a:solidFill>
                  <a:srgbClr val="FF0000"/>
                </a:solidFill>
              </a:rPr>
              <a:t>vonkajšie i vnútorné boje</a:t>
            </a:r>
            <a:r>
              <a:rPr lang="sk-SK" dirty="0"/>
              <a:t>, ktorými svätá zakladateľka bosých karmelitánok a karmelitánov pri založení prvého kláštora – kláštora San José – musela prejsť. Keď teda nimi prechádzala </a:t>
            </a:r>
            <a:r>
              <a:rPr lang="sk-SK" b="1" dirty="0">
                <a:ln w="18000">
                  <a:solidFill>
                    <a:schemeClr val="accent2">
                      <a:satMod val="140000"/>
                    </a:schemeClr>
                  </a:solidFill>
                  <a:prstDash val="solid"/>
                  <a:miter lim="800000"/>
                </a:ln>
                <a:noFill/>
                <a:effectLst>
                  <a:outerShdw blurRad="25500" dist="23000" dir="7020000" algn="tl">
                    <a:srgbClr val="000000">
                      <a:alpha val="50000"/>
                    </a:srgbClr>
                  </a:outerShdw>
                </a:effectLst>
              </a:rPr>
              <a:t>z Božej vôle</a:t>
            </a:r>
            <a:r>
              <a:rPr lang="sk-SK" dirty="0"/>
              <a:t>, ktorú horlivo uskutočňovala, stávala sa </a:t>
            </a:r>
            <a:r>
              <a:rPr lang="sk-SK" u="sng" dirty="0"/>
              <a:t>dokonalou, dosahovala </a:t>
            </a:r>
            <a:r>
              <a:rPr lang="sk-SK" b="1" u="sng"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svätosť</a:t>
            </a:r>
            <a:r>
              <a:rPr lang="sk-SK" dirty="0"/>
              <a:t>, akú </a:t>
            </a:r>
            <a:r>
              <a:rPr lang="sk-SK" dirty="0" smtClean="0"/>
              <a:t>od</a:t>
            </a:r>
            <a:r>
              <a:rPr lang="sk-SK" dirty="0"/>
              <a:t> nej </a:t>
            </a:r>
            <a:r>
              <a:rPr lang="sk-SK" dirty="0" smtClean="0"/>
              <a:t>očakával a na čo ju pripravoval</a:t>
            </a:r>
            <a:endParaRPr lang="sk-SK" dirty="0"/>
          </a:p>
        </p:txBody>
      </p:sp>
    </p:spTree>
    <p:extLst>
      <p:ext uri="{BB962C8B-B14F-4D97-AF65-F5344CB8AC3E}">
        <p14:creationId xmlns:p14="http://schemas.microsoft.com/office/powerpoint/2010/main" val="181843329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Kto koná dobro, stáva sa dobrým</a:t>
            </a:r>
            <a:endParaRPr lang="sk-SK"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 name="Zástupný symbol obsahu 2"/>
          <p:cNvSpPr>
            <a:spLocks noGrp="1"/>
          </p:cNvSpPr>
          <p:nvPr>
            <p:ph idx="1"/>
          </p:nvPr>
        </p:nvSpPr>
        <p:spPr/>
        <p:txBody>
          <a:bodyPr/>
          <a:lstStyle/>
          <a:p>
            <a:r>
              <a:rPr lang="sk-SK" dirty="0"/>
              <a:t>Ten, totiž, čo koná dobro, nielen vykoná dané dobro, ale zároveň sa stáva dobrým. Je to nová kvalita jeho duše. Žiaľ, platí to aj opačne. Kto robí zlo, stáva sa zlým, kvalitatívne klesá. </a:t>
            </a:r>
            <a:r>
              <a:rPr lang="sk-SK" u="sng" dirty="0"/>
              <a:t>Najvyšším dobrom pre človeka, a pre každého človeka, je </a:t>
            </a:r>
            <a:r>
              <a:rPr lang="sk-SK" u="sng" dirty="0" smtClean="0"/>
              <a:t>sám Boh a konať </a:t>
            </a:r>
            <a:r>
              <a:rPr lang="sk-SK" u="sng" dirty="0"/>
              <a:t>vôľu </a:t>
            </a:r>
            <a:r>
              <a:rPr lang="sk-SK" u="sng" dirty="0" smtClean="0"/>
              <a:t>Najvyššieho je cesta, ako k Nemu prísť</a:t>
            </a:r>
            <a:r>
              <a:rPr lang="sk-SK" dirty="0" smtClean="0"/>
              <a:t>.  </a:t>
            </a:r>
            <a:r>
              <a:rPr lang="sk-SK" dirty="0"/>
              <a:t>Nekonať ju cielene alebo z nedbalosti, je </a:t>
            </a:r>
            <a:r>
              <a:rPr lang="sk-SK" dirty="0" smtClean="0"/>
              <a:t>najväčším nešťastím človeka, </a:t>
            </a:r>
            <a:r>
              <a:rPr lang="sk-SK" dirty="0"/>
              <a:t>a ani to netuší.</a:t>
            </a:r>
          </a:p>
          <a:p>
            <a:endParaRPr lang="sk-SK" dirty="0"/>
          </a:p>
        </p:txBody>
      </p:sp>
    </p:spTree>
    <p:extLst>
      <p:ext uri="{BB962C8B-B14F-4D97-AF65-F5344CB8AC3E}">
        <p14:creationId xmlns:p14="http://schemas.microsoft.com/office/powerpoint/2010/main" val="84989185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Z poznámok pátra karmelitána</a:t>
            </a:r>
            <a:endParaRPr lang="sk-SK" b="1"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
        <p:nvSpPr>
          <p:cNvPr id="3" name="Zástupný symbol obsahu 2"/>
          <p:cNvSpPr>
            <a:spLocks noGrp="1"/>
          </p:cNvSpPr>
          <p:nvPr>
            <p:ph idx="1"/>
          </p:nvPr>
        </p:nvSpPr>
        <p:spPr/>
        <p:txBody>
          <a:bodyPr>
            <a:normAutofit fontScale="92500" lnSpcReduction="20000"/>
          </a:bodyPr>
          <a:lstStyle/>
          <a:p>
            <a:r>
              <a:rPr lang="sk-SK" dirty="0" smtClean="0"/>
              <a:t>Sa dozvedáme o</a:t>
            </a:r>
            <a:r>
              <a:rPr lang="sk-SK" dirty="0"/>
              <a:t> postupnom a stále hlbšom </a:t>
            </a:r>
            <a:r>
              <a:rPr lang="sk-SK" u="sng" dirty="0"/>
              <a:t>obrátení svätice</a:t>
            </a:r>
            <a:r>
              <a:rPr lang="sk-SK" dirty="0"/>
              <a:t>, ktoré podľa jeho odhadu i jej osobného svedectva trvalo zo dvadsať rokov, môžeme usúdiť, že </a:t>
            </a:r>
            <a:r>
              <a:rPr lang="sk-SK" b="1" dirty="0"/>
              <a:t>aj my potrebujeme trpezlivosť a veľa premáhania svojich kapricov a iných nedostatkov</a:t>
            </a:r>
            <a:r>
              <a:rPr lang="sk-SK" dirty="0"/>
              <a:t>. Potrebujeme pevnosť a vytrvalosť, aby sme „prilákali“ </a:t>
            </a:r>
            <a:r>
              <a:rPr lang="sk-SK" u="sng" dirty="0"/>
              <a:t>Božie milosrdenstvo</a:t>
            </a:r>
            <a:r>
              <a:rPr lang="sk-SK" dirty="0"/>
              <a:t>. Ono </a:t>
            </a:r>
            <a:r>
              <a:rPr lang="sk-SK" b="1" u="sng" dirty="0">
                <a:solidFill>
                  <a:srgbClr val="FF0000"/>
                </a:solidFill>
              </a:rPr>
              <a:t>dovŕši naše dielo za nás</a:t>
            </a:r>
            <a:r>
              <a:rPr lang="sk-SK" dirty="0"/>
              <a:t>, podobne, ako to robil u svojich vyvolených, lebo to robiť mohol a chcel a oni mu to umožňovali, nekládli prekážky svojou malichernosťou a pýchou</a:t>
            </a:r>
          </a:p>
        </p:txBody>
      </p:sp>
    </p:spTree>
    <p:extLst>
      <p:ext uri="{BB962C8B-B14F-4D97-AF65-F5344CB8AC3E}">
        <p14:creationId xmlns:p14="http://schemas.microsoft.com/office/powerpoint/2010/main" val="12343191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Literatúra</a:t>
            </a:r>
            <a:endParaRPr lang="sk-SK"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 name="Zástupný symbol obsahu 2"/>
          <p:cNvSpPr>
            <a:spLocks noGrp="1"/>
          </p:cNvSpPr>
          <p:nvPr>
            <p:ph idx="1"/>
          </p:nvPr>
        </p:nvSpPr>
        <p:spPr/>
        <p:txBody>
          <a:bodyPr/>
          <a:lstStyle/>
          <a:p>
            <a:r>
              <a:rPr lang="de-DE" dirty="0"/>
              <a:t>DOBHAN Ulrich, </a:t>
            </a:r>
            <a:r>
              <a:rPr lang="de-DE" i="1" dirty="0"/>
              <a:t>Teresa von Avila, </a:t>
            </a:r>
            <a:r>
              <a:rPr lang="de-DE" dirty="0"/>
              <a:t>Olten und Freiburg im Breisgau : Walter-Verlag, 1987</a:t>
            </a:r>
            <a:r>
              <a:rPr lang="de-DE" baseline="30000" dirty="0"/>
              <a:t>4</a:t>
            </a:r>
            <a:r>
              <a:rPr lang="de-DE" dirty="0"/>
              <a:t>, 214 s., ISBN 3-530-87890-1</a:t>
            </a:r>
            <a:endParaRPr lang="sk-SK" dirty="0"/>
          </a:p>
          <a:p>
            <a:r>
              <a:rPr lang="sk-SK" dirty="0"/>
              <a:t>SANTA TERESA DE JESUS, </a:t>
            </a:r>
            <a:r>
              <a:rPr lang="sk-SK" i="1" dirty="0" err="1"/>
              <a:t>Libro</a:t>
            </a:r>
            <a:r>
              <a:rPr lang="sk-SK" i="1" dirty="0"/>
              <a:t> </a:t>
            </a:r>
            <a:r>
              <a:rPr lang="sk-SK" i="1" dirty="0" err="1"/>
              <a:t>de</a:t>
            </a:r>
            <a:r>
              <a:rPr lang="sk-SK" i="1" dirty="0"/>
              <a:t> la Vida.</a:t>
            </a:r>
            <a:r>
              <a:rPr lang="sk-SK" dirty="0"/>
              <a:t> </a:t>
            </a:r>
            <a:r>
              <a:rPr lang="sk-SK" dirty="0" err="1"/>
              <a:t>Edición</a:t>
            </a:r>
            <a:r>
              <a:rPr lang="sk-SK" dirty="0"/>
              <a:t> </a:t>
            </a:r>
            <a:r>
              <a:rPr lang="sk-SK" dirty="0" err="1"/>
              <a:t>preparada</a:t>
            </a:r>
            <a:r>
              <a:rPr lang="sk-SK" dirty="0"/>
              <a:t> </a:t>
            </a:r>
            <a:r>
              <a:rPr lang="sk-SK" dirty="0" err="1"/>
              <a:t>por</a:t>
            </a:r>
            <a:r>
              <a:rPr lang="sk-SK" dirty="0"/>
              <a:t> </a:t>
            </a:r>
            <a:r>
              <a:rPr lang="sk-SK" dirty="0" err="1"/>
              <a:t>Tomás</a:t>
            </a:r>
            <a:r>
              <a:rPr lang="sk-SK" dirty="0"/>
              <a:t> </a:t>
            </a:r>
            <a:r>
              <a:rPr lang="sk-SK" dirty="0" err="1"/>
              <a:t>Alvarez</a:t>
            </a:r>
            <a:r>
              <a:rPr lang="sk-SK" dirty="0"/>
              <a:t>, 3.</a:t>
            </a:r>
            <a:r>
              <a:rPr lang="sk-SK" baseline="30000" dirty="0"/>
              <a:t>a </a:t>
            </a:r>
            <a:r>
              <a:rPr lang="sk-SK" dirty="0" err="1"/>
              <a:t>edición</a:t>
            </a:r>
            <a:r>
              <a:rPr lang="sk-SK" dirty="0"/>
              <a:t>, </a:t>
            </a:r>
            <a:r>
              <a:rPr lang="sk-SK" dirty="0" err="1"/>
              <a:t>Burgos</a:t>
            </a:r>
            <a:r>
              <a:rPr lang="sk-SK" dirty="0"/>
              <a:t> : </a:t>
            </a:r>
            <a:r>
              <a:rPr lang="sk-SK" dirty="0" err="1"/>
              <a:t>Editorial</a:t>
            </a:r>
            <a:r>
              <a:rPr lang="sk-SK" dirty="0"/>
              <a:t> Monte </a:t>
            </a:r>
            <a:r>
              <a:rPr lang="sk-SK" dirty="0" err="1"/>
              <a:t>Carmelo</a:t>
            </a:r>
            <a:r>
              <a:rPr lang="sk-SK" dirty="0"/>
              <a:t>, 1991, 563 s., ISBN 84-7239-112-4.</a:t>
            </a:r>
          </a:p>
          <a:p>
            <a:endParaRPr lang="sk-SK" dirty="0"/>
          </a:p>
        </p:txBody>
      </p:sp>
    </p:spTree>
    <p:extLst>
      <p:ext uri="{BB962C8B-B14F-4D97-AF65-F5344CB8AC3E}">
        <p14:creationId xmlns:p14="http://schemas.microsoft.com/office/powerpoint/2010/main" val="193191065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1143000"/>
          </a:xfrm>
        </p:spPr>
        <p:txBody>
          <a:bodyPr>
            <a:normAutofit fontScale="90000"/>
          </a:bodyPr>
          <a:lstStyle/>
          <a:p>
            <a:r>
              <a:rPr lang="sk-SK" b="1" dirty="0" err="1"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Sr</a:t>
            </a:r>
            <a:r>
              <a:rPr lang="sk-SK"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 Dominika Alžbeta Dufferová</a:t>
            </a:r>
            <a:br>
              <a:rPr lang="sk-SK"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br>
            <a:r>
              <a:rPr lang="sk-SK" b="1" dirty="0" err="1"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alzbeta.dufferová@gmail.com</a:t>
            </a:r>
            <a:endParaRPr lang="sk-SK"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 name="Zástupný symbol obsahu 2"/>
          <p:cNvSpPr>
            <a:spLocks noGrp="1"/>
          </p:cNvSpPr>
          <p:nvPr>
            <p:ph idx="1"/>
          </p:nvPr>
        </p:nvSpPr>
        <p:spPr/>
        <p:txBody>
          <a:bodyPr>
            <a:normAutofit/>
          </a:bodyPr>
          <a:lstStyle/>
          <a:p>
            <a:pPr marL="0" indent="0" algn="ctr">
              <a:buNone/>
            </a:pPr>
            <a:endParaRPr lang="sk-SK" sz="66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a:p>
            <a:pPr marL="0" indent="0" algn="ctr">
              <a:buNone/>
            </a:pPr>
            <a:r>
              <a:rPr lang="sk-SK" sz="80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Ďakujem za pozornosť</a:t>
            </a:r>
            <a:endParaRPr lang="sk-SK" sz="80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Tree>
    <p:extLst>
      <p:ext uri="{BB962C8B-B14F-4D97-AF65-F5344CB8AC3E}">
        <p14:creationId xmlns:p14="http://schemas.microsoft.com/office/powerpoint/2010/main" val="4717982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Úvod</a:t>
            </a:r>
            <a:endParaRPr lang="sk-SK"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 name="Zástupný symbol obsahu 2"/>
          <p:cNvSpPr>
            <a:spLocks noGrp="1"/>
          </p:cNvSpPr>
          <p:nvPr>
            <p:ph idx="1"/>
          </p:nvPr>
        </p:nvSpPr>
        <p:spPr/>
        <p:txBody>
          <a:bodyPr>
            <a:normAutofit fontScale="92500" lnSpcReduction="20000"/>
          </a:bodyPr>
          <a:lstStyle/>
          <a:p>
            <a:r>
              <a:rPr lang="sk-SK" dirty="0" smtClean="0"/>
              <a:t>Zakladanie </a:t>
            </a:r>
            <a:r>
              <a:rPr lang="sk-SK" dirty="0"/>
              <a:t>kláštora San José. Ako vietor, čo raz fúka z jednej, potom nečakane sa zdvihne z druhého </a:t>
            </a:r>
            <a:r>
              <a:rPr lang="sk-SK" dirty="0" smtClean="0"/>
              <a:t>konca, podobne </a:t>
            </a:r>
            <a:r>
              <a:rPr lang="sk-SK" dirty="0"/>
              <a:t>aj dielo zakladania. Terézia dostáva </a:t>
            </a:r>
            <a:r>
              <a:rPr lang="sk-SK" b="1" dirty="0">
                <a:solidFill>
                  <a:srgbClr val="FF0000"/>
                </a:solidFill>
              </a:rPr>
              <a:t>dovolenie, potom zákaz</a:t>
            </a:r>
            <a:r>
              <a:rPr lang="sk-SK" dirty="0"/>
              <a:t>, je to akoby hra na nervy, ale ona zostáva v pokoji. Impulzy zhora sú zreteľné. Provinciálny predstavený karmelitánov spočiatku súhlasí, potom odskočí, prichádza negatívny rozkaz od spovedníka. Päť – šesť mesiacov treba čakať a potom dielo možno dokončiť. V čase čakania a neistoty v </a:t>
            </a:r>
            <a:r>
              <a:rPr lang="sk-SK" b="1" dirty="0">
                <a:solidFill>
                  <a:srgbClr val="FF0000"/>
                </a:solidFill>
              </a:rPr>
              <a:t>Teréziinej duši rastie prudkosť lásky a snahy slúžiť, až kým jej znova nepovolia konať.</a:t>
            </a:r>
          </a:p>
          <a:p>
            <a:endParaRPr lang="sk-SK" dirty="0"/>
          </a:p>
        </p:txBody>
      </p:sp>
    </p:spTree>
    <p:extLst>
      <p:ext uri="{BB962C8B-B14F-4D97-AF65-F5344CB8AC3E}">
        <p14:creationId xmlns:p14="http://schemas.microsoft.com/office/powerpoint/2010/main" val="24181674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Tri časti</a:t>
            </a:r>
            <a:endParaRPr lang="sk-SK" b="1"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
        <p:nvSpPr>
          <p:cNvPr id="3" name="Zástupný symbol obsahu 2"/>
          <p:cNvSpPr>
            <a:spLocks noGrp="1"/>
          </p:cNvSpPr>
          <p:nvPr>
            <p:ph idx="1"/>
          </p:nvPr>
        </p:nvSpPr>
        <p:spPr/>
        <p:txBody>
          <a:bodyPr>
            <a:normAutofit lnSpcReduction="10000"/>
          </a:bodyPr>
          <a:lstStyle/>
          <a:p>
            <a:r>
              <a:rPr lang="sk-SK" b="1" dirty="0" smtClean="0">
                <a:solidFill>
                  <a:srgbClr val="FF0000"/>
                </a:solidFill>
              </a:rPr>
              <a:t>Zrušenie </a:t>
            </a:r>
            <a:r>
              <a:rPr lang="sk-SK" dirty="0"/>
              <a:t>vybavovania zakladania nového </a:t>
            </a:r>
            <a:r>
              <a:rPr lang="sk-SK" dirty="0" smtClean="0"/>
              <a:t>kláštora</a:t>
            </a:r>
          </a:p>
          <a:p>
            <a:r>
              <a:rPr lang="sk-SK" b="1" dirty="0">
                <a:solidFill>
                  <a:srgbClr val="FF0000"/>
                </a:solidFill>
              </a:rPr>
              <a:t>N</a:t>
            </a:r>
            <a:r>
              <a:rPr lang="sk-SK" b="1" dirty="0" smtClean="0">
                <a:solidFill>
                  <a:srgbClr val="FF0000"/>
                </a:solidFill>
              </a:rPr>
              <a:t>ové Božie prisľúbenie </a:t>
            </a:r>
            <a:r>
              <a:rPr lang="sk-SK" dirty="0"/>
              <a:t>založenia kláštora </a:t>
            </a:r>
            <a:endParaRPr lang="sk-SK" dirty="0"/>
          </a:p>
          <a:p>
            <a:r>
              <a:rPr lang="sk-SK" b="1" dirty="0" smtClean="0">
                <a:solidFill>
                  <a:srgbClr val="FF0000"/>
                </a:solidFill>
              </a:rPr>
              <a:t>Pokračovanie </a:t>
            </a:r>
            <a:r>
              <a:rPr lang="sk-SK" dirty="0"/>
              <a:t>a zavŕšenie.</a:t>
            </a:r>
          </a:p>
          <a:p>
            <a:r>
              <a:rPr lang="sk-SK" dirty="0"/>
              <a:t>Chronologicky sa dej odohráva v čase od novembra alebo decembra 1560 až do novembra 1561.</a:t>
            </a:r>
          </a:p>
          <a:p>
            <a:r>
              <a:rPr lang="es-ES" dirty="0"/>
              <a:t>Porov. SANTA TERESA DE JESUS, </a:t>
            </a:r>
            <a:r>
              <a:rPr lang="es-ES" i="1" dirty="0"/>
              <a:t>Libro de la Vida, </a:t>
            </a:r>
            <a:r>
              <a:rPr lang="es-ES" dirty="0"/>
              <a:t>s. 420.</a:t>
            </a:r>
            <a:endParaRPr lang="sk-SK" dirty="0"/>
          </a:p>
        </p:txBody>
      </p:sp>
    </p:spTree>
    <p:extLst>
      <p:ext uri="{BB962C8B-B14F-4D97-AF65-F5344CB8AC3E}">
        <p14:creationId xmlns:p14="http://schemas.microsoft.com/office/powerpoint/2010/main" val="1607138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sk-SK"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
            </a:r>
            <a:br>
              <a:rPr lang="sk-SK"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br>
            <a:r>
              <a:rPr lang="sk-SK"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Rôzne prekážky a ťažkosti, odmena Pánovej útechy a posmeľovania</a:t>
            </a:r>
            <a:br>
              <a:rPr lang="sk-SK"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br>
            <a:endParaRPr lang="sk-SK"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 name="Zástupný symbol obsahu 2"/>
          <p:cNvSpPr>
            <a:spLocks noGrp="1"/>
          </p:cNvSpPr>
          <p:nvPr>
            <p:ph idx="1"/>
          </p:nvPr>
        </p:nvSpPr>
        <p:spPr/>
        <p:txBody>
          <a:bodyPr>
            <a:normAutofit/>
          </a:bodyPr>
          <a:lstStyle/>
          <a:p>
            <a:r>
              <a:rPr lang="sk-SK" dirty="0" smtClean="0"/>
              <a:t>Predstavený karmelitánov </a:t>
            </a:r>
            <a:r>
              <a:rPr lang="sk-SK" b="1" dirty="0">
                <a:ln w="18000">
                  <a:solidFill>
                    <a:schemeClr val="accent2">
                      <a:satMod val="140000"/>
                    </a:schemeClr>
                  </a:solidFill>
                  <a:prstDash val="solid"/>
                  <a:miter lim="800000"/>
                </a:ln>
                <a:noFill/>
                <a:effectLst>
                  <a:outerShdw blurRad="25500" dist="23000" dir="7020000" algn="tl">
                    <a:srgbClr val="000000">
                      <a:alpha val="50000"/>
                    </a:srgbClr>
                  </a:outerShdw>
                </a:effectLst>
              </a:rPr>
              <a:t>zmenil svoj postoj voči založeniu nového domu, a to práve vtedy</a:t>
            </a:r>
            <a:r>
              <a:rPr lang="sk-SK" dirty="0"/>
              <a:t>, keď bolo potrebné napísať niektoré listiny. Svätica </a:t>
            </a:r>
            <a:r>
              <a:rPr lang="sk-SK" dirty="0" smtClean="0"/>
              <a:t>prichádza na to, </a:t>
            </a:r>
            <a:r>
              <a:rPr lang="sk-SK" dirty="0"/>
              <a:t>že istotne bol pohnutý </a:t>
            </a:r>
            <a:r>
              <a:rPr lang="sk-SK" b="1" dirty="0">
                <a:ln w="18000">
                  <a:solidFill>
                    <a:schemeClr val="accent2">
                      <a:satMod val="140000"/>
                    </a:schemeClr>
                  </a:solidFill>
                  <a:prstDash val="solid"/>
                  <a:miter lim="800000"/>
                </a:ln>
                <a:noFill/>
                <a:effectLst>
                  <a:outerShdw blurRad="25500" dist="23000" dir="7020000" algn="tl">
                    <a:srgbClr val="000000">
                      <a:alpha val="50000"/>
                    </a:srgbClr>
                  </a:outerShdw>
                </a:effectLst>
              </a:rPr>
              <a:t>Božím nariadením</a:t>
            </a:r>
            <a:r>
              <a:rPr lang="sk-SK" dirty="0"/>
              <a:t>, ako sa to neskôr aj ukázalo. Pripisuje to množstvu modlitieb, ktoré veriaci vysielali k nebu, takže Pán chcel dielo zdokonaliť a nariadiť, aby sa uskutočnilo iným spôsobom</a:t>
            </a:r>
          </a:p>
        </p:txBody>
      </p:sp>
    </p:spTree>
    <p:extLst>
      <p:ext uri="{BB962C8B-B14F-4D97-AF65-F5344CB8AC3E}">
        <p14:creationId xmlns:p14="http://schemas.microsoft.com/office/powerpoint/2010/main" val="25743574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Ani predstavený, ani spovedník</a:t>
            </a:r>
            <a:endParaRPr lang="sk-SK" b="1"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
        <p:nvSpPr>
          <p:cNvPr id="3" name="Zástupný symbol obsahu 2"/>
          <p:cNvSpPr>
            <a:spLocks noGrp="1"/>
          </p:cNvSpPr>
          <p:nvPr>
            <p:ph idx="1"/>
          </p:nvPr>
        </p:nvSpPr>
        <p:spPr/>
        <p:txBody>
          <a:bodyPr>
            <a:normAutofit fontScale="92500" lnSpcReduction="20000"/>
          </a:bodyPr>
          <a:lstStyle/>
          <a:p>
            <a:r>
              <a:rPr lang="sk-SK" dirty="0"/>
              <a:t>Len Pán vie, aké veľké utrpenie jej to spôsobilo a aký zármutok a čo všetko ju to doteraz stálo. </a:t>
            </a:r>
            <a:r>
              <a:rPr lang="sk-SK" b="1" dirty="0">
                <a:solidFill>
                  <a:srgbClr val="FF0000"/>
                </a:solidFill>
              </a:rPr>
              <a:t>Pohneval sa s ňou celý kláštor</a:t>
            </a:r>
            <a:r>
              <a:rPr lang="sk-SK" dirty="0"/>
              <a:t>, pretože chcela založiť uzavretejší kláštor. Hovorili jej, že sa im chcela spriečiť, veď Bohu mohla aj tam dobre slúžiť kde je a že boli iné sestry, lepšie než ona, že nemilovala dom, že lepšie by bolo, keby zháňala nejakú podporu pre ňu, než pre inú. Niektoré jej povedali, že by bolo lepšie zatvoriť ju </a:t>
            </a:r>
            <a:r>
              <a:rPr lang="sk-SK" b="1" dirty="0">
                <a:ln w="18000">
                  <a:solidFill>
                    <a:schemeClr val="accent2">
                      <a:satMod val="140000"/>
                    </a:schemeClr>
                  </a:solidFill>
                  <a:prstDash val="solid"/>
                  <a:miter lim="800000"/>
                </a:ln>
                <a:noFill/>
                <a:effectLst>
                  <a:outerShdw blurRad="25500" dist="23000" dir="7020000" algn="tl">
                    <a:srgbClr val="000000">
                      <a:alpha val="50000"/>
                    </a:srgbClr>
                  </a:outerShdw>
                </a:effectLst>
              </a:rPr>
              <a:t>do väzenia </a:t>
            </a:r>
            <a:r>
              <a:rPr lang="sk-SK" dirty="0"/>
              <a:t>– t. j. do zvláštnej oddelenej cely vo vnútri kláštora, čo v tom čase bolo zaužívané. Niektoré – a bolo ich málo, sa postavili na jej stranu. </a:t>
            </a:r>
          </a:p>
        </p:txBody>
      </p:sp>
    </p:spTree>
    <p:extLst>
      <p:ext uri="{BB962C8B-B14F-4D97-AF65-F5344CB8AC3E}">
        <p14:creationId xmlns:p14="http://schemas.microsoft.com/office/powerpoint/2010/main" val="18507674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Božie omilostenie</a:t>
            </a:r>
            <a:endParaRPr lang="sk-SK" b="1"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
        <p:nvSpPr>
          <p:cNvPr id="3" name="Zástupný symbol obsahu 2"/>
          <p:cNvSpPr>
            <a:spLocks noGrp="1"/>
          </p:cNvSpPr>
          <p:nvPr>
            <p:ph idx="1"/>
          </p:nvPr>
        </p:nvSpPr>
        <p:spPr/>
        <p:txBody>
          <a:bodyPr/>
          <a:lstStyle/>
          <a:p>
            <a:r>
              <a:rPr lang="sk-SK" dirty="0"/>
              <a:t>Dal jej takú </a:t>
            </a:r>
            <a:r>
              <a:rPr lang="sk-SK" b="1" dirty="0">
                <a:ln w="18000">
                  <a:solidFill>
                    <a:schemeClr val="accent2">
                      <a:satMod val="140000"/>
                    </a:schemeClr>
                  </a:solidFill>
                  <a:prstDash val="solid"/>
                  <a:miter lim="800000"/>
                </a:ln>
                <a:noFill/>
                <a:effectLst>
                  <a:outerShdw blurRad="25500" dist="23000" dir="7020000" algn="tl">
                    <a:srgbClr val="000000">
                      <a:alpha val="50000"/>
                    </a:srgbClr>
                  </a:outerShdw>
                </a:effectLst>
              </a:rPr>
              <a:t>ľahkosť a spokojnosť </a:t>
            </a:r>
            <a:r>
              <a:rPr lang="sk-SK" dirty="0"/>
              <a:t>nechať všetko tak, akoby ju to nič nestálo. Nikto to nemohol veriť, ani len osoby modlitby. Mysleli si, že bude veľmi zarmútená a zmätená, dokonca ani spovedník jej to nemohol uveriť. Terézii sa zdalo, že urobila všetko čo mohla vo veci, ktorú jej Pán prikázal a zostávala doma a bola veľmi </a:t>
            </a:r>
            <a:r>
              <a:rPr lang="sk-SK" b="1" dirty="0">
                <a:ln w="18000">
                  <a:solidFill>
                    <a:schemeClr val="accent2">
                      <a:satMod val="140000"/>
                    </a:schemeClr>
                  </a:solidFill>
                  <a:prstDash val="solid"/>
                  <a:miter lim="800000"/>
                </a:ln>
                <a:noFill/>
                <a:effectLst>
                  <a:outerShdw blurRad="25500" dist="23000" dir="7020000" algn="tl">
                    <a:srgbClr val="000000">
                      <a:alpha val="50000"/>
                    </a:srgbClr>
                  </a:outerShdw>
                </a:effectLst>
              </a:rPr>
              <a:t>spokojná a šťastná</a:t>
            </a:r>
            <a:r>
              <a:rPr lang="sk-SK" dirty="0"/>
              <a:t>. Nevedela ako ale bola si istá, že sa dielo uskutoční.</a:t>
            </a:r>
          </a:p>
          <a:p>
            <a:endParaRPr lang="sk-SK" dirty="0"/>
          </a:p>
        </p:txBody>
      </p:sp>
    </p:spTree>
    <p:extLst>
      <p:ext uri="{BB962C8B-B14F-4D97-AF65-F5344CB8AC3E}">
        <p14:creationId xmlns:p14="http://schemas.microsoft.com/office/powerpoint/2010/main" val="127381707"/>
      </p:ext>
    </p:extLst>
  </p:cSld>
  <p:clrMapOvr>
    <a:masterClrMapping/>
  </p:clrMapOvr>
</p:sld>
</file>

<file path=ppt/theme/theme1.xml><?xml version="1.0" encoding="utf-8"?>
<a:theme xmlns:a="http://schemas.openxmlformats.org/drawingml/2006/main" name="Motív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213</TotalTime>
  <Words>852</Words>
  <Application>Microsoft Office PowerPoint</Application>
  <PresentationFormat>Prezentácia na obrazovke (4:3)</PresentationFormat>
  <Paragraphs>124</Paragraphs>
  <Slides>47</Slides>
  <Notes>0</Notes>
  <HiddenSlides>0</HiddenSlides>
  <MMClips>0</MMClips>
  <ScaleCrop>false</ScaleCrop>
  <HeadingPairs>
    <vt:vector size="4" baseType="variant">
      <vt:variant>
        <vt:lpstr>Motív</vt:lpstr>
      </vt:variant>
      <vt:variant>
        <vt:i4>1</vt:i4>
      </vt:variant>
      <vt:variant>
        <vt:lpstr>Nadpisy snímok</vt:lpstr>
      </vt:variant>
      <vt:variant>
        <vt:i4>47</vt:i4>
      </vt:variant>
    </vt:vector>
  </HeadingPairs>
  <TitlesOfParts>
    <vt:vector size="48" baseType="lpstr">
      <vt:lpstr>Motív Office</vt:lpstr>
      <vt:lpstr>Zakladanie kláštora San José a pomoc sv. Kláry z Assisi pri prekonávaní ťažkostí a ľudských priekov – 33. kapitola Knihy života Terézie Veľkej </vt:lpstr>
      <vt:lpstr>OBSAH</vt:lpstr>
      <vt:lpstr>Anotácia</vt:lpstr>
      <vt:lpstr>Pánovo nariadenie</vt:lpstr>
      <vt:lpstr>Úvod</vt:lpstr>
      <vt:lpstr>Tri časti</vt:lpstr>
      <vt:lpstr> Rôzne prekážky a ťažkosti, odmena Pánovej útechy a posmeľovania </vt:lpstr>
      <vt:lpstr>Ani predstavený, ani spovedník</vt:lpstr>
      <vt:lpstr>Božie omilostenie</vt:lpstr>
      <vt:lpstr>Spovedník</vt:lpstr>
      <vt:lpstr>Pánova pomoc</vt:lpstr>
      <vt:lpstr>Pánova pedagogika</vt:lpstr>
      <vt:lpstr>Dominikán Peter Ibáñez</vt:lpstr>
      <vt:lpstr>Inštrukcie z Ríma</vt:lpstr>
      <vt:lpstr>Diablova závisť</vt:lpstr>
      <vt:lpstr>Reakcia svätice</vt:lpstr>
      <vt:lpstr>Teréziina otvorenosť</vt:lpstr>
      <vt:lpstr>Teréziin vplyv na pátra</vt:lpstr>
      <vt:lpstr>Pán používa aj ľudí na posväcovanie</vt:lpstr>
      <vt:lpstr>Teréziino mlčanie a nový rektor</vt:lpstr>
      <vt:lpstr>Nové Božie prisľúbenie a rozlet duše</vt:lpstr>
      <vt:lpstr>Zážitok „jedného neviem čoho“</vt:lpstr>
      <vt:lpstr>Intuícia a poznanie</vt:lpstr>
      <vt:lpstr> Pánove dobrodenia a uskutočnenie diela </vt:lpstr>
      <vt:lpstr>Obavy a rektorova istota</vt:lpstr>
      <vt:lpstr>Pomoc Juany de Ahumada</vt:lpstr>
      <vt:lpstr>Trápenia a sťažnosť Pánovi</vt:lpstr>
      <vt:lpstr> Svätého Jozefa Terézia nazve pravým otcom a pánom </vt:lpstr>
      <vt:lpstr>Chudoba a lakomosť</vt:lpstr>
      <vt:lpstr>Obrátenie</vt:lpstr>
      <vt:lpstr> Svätá Klára vo svojej nádhere </vt:lpstr>
      <vt:lpstr>Dokonalosť v absolútnej chudobe</vt:lpstr>
      <vt:lpstr>Nanebovzatá Panna Mária</vt:lpstr>
      <vt:lpstr>Panna Mária ju vzala za ruku...</vt:lpstr>
      <vt:lpstr>Mária jej povedala</vt:lpstr>
      <vt:lpstr>Skvost - náhrdelník</vt:lpstr>
      <vt:lpstr>Nádhera Panny Márie</vt:lpstr>
      <vt:lpstr>Osamotenie, nádej a pokoj</vt:lpstr>
      <vt:lpstr>Kráľovná anjelov o poslušnosti</vt:lpstr>
      <vt:lpstr>Teréziina podriadenosť biskupovi</vt:lpstr>
      <vt:lpstr> Reflexia o Terézii, jej mystike a jej činnosti </vt:lpstr>
      <vt:lpstr>Ľudia jej nešli po ruke, ani diabol</vt:lpstr>
      <vt:lpstr>Záver</vt:lpstr>
      <vt:lpstr>Kto koná dobro, stáva sa dobrým</vt:lpstr>
      <vt:lpstr>Z poznámok pátra karmelitána</vt:lpstr>
      <vt:lpstr>Literatúra</vt:lpstr>
      <vt:lpstr>Sr. Dominika Alžbeta Dufferová alzbeta.dufferová@gmail.com</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Zakladanie kláštora San José a pomoc sv. Kláry z Assisi pri prekonávaní ťažkostí a ľudských priekov – 33. kapitola Knihy života Terézie Veľkej</dc:title>
  <dc:creator>Uzivatel</dc:creator>
  <cp:lastModifiedBy>Uzivatel</cp:lastModifiedBy>
  <cp:revision>16</cp:revision>
  <dcterms:created xsi:type="dcterms:W3CDTF">2017-12-13T09:44:55Z</dcterms:created>
  <dcterms:modified xsi:type="dcterms:W3CDTF">2017-12-17T22:30:37Z</dcterms:modified>
</cp:coreProperties>
</file>